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24"/>
  </p:notesMasterIdLst>
  <p:handoutMasterIdLst>
    <p:handoutMasterId r:id="rId25"/>
  </p:handoutMasterIdLst>
  <p:sldIdLst>
    <p:sldId id="272" r:id="rId2"/>
    <p:sldId id="298" r:id="rId3"/>
    <p:sldId id="299" r:id="rId4"/>
    <p:sldId id="259" r:id="rId5"/>
    <p:sldId id="287" r:id="rId6"/>
    <p:sldId id="300" r:id="rId7"/>
    <p:sldId id="301" r:id="rId8"/>
    <p:sldId id="290" r:id="rId9"/>
    <p:sldId id="291" r:id="rId10"/>
    <p:sldId id="292" r:id="rId11"/>
    <p:sldId id="293" r:id="rId12"/>
    <p:sldId id="302" r:id="rId13"/>
    <p:sldId id="294" r:id="rId14"/>
    <p:sldId id="297" r:id="rId15"/>
    <p:sldId id="296" r:id="rId16"/>
    <p:sldId id="295" r:id="rId17"/>
    <p:sldId id="288" r:id="rId18"/>
    <p:sldId id="284" r:id="rId19"/>
    <p:sldId id="303" r:id="rId20"/>
    <p:sldId id="286" r:id="rId21"/>
    <p:sldId id="274" r:id="rId22"/>
    <p:sldId id="304" r:id="rId23"/>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3078">
          <p15:clr>
            <a:srgbClr val="A4A3A4"/>
          </p15:clr>
        </p15:guide>
        <p15:guide id="2" pos="211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0621" autoAdjust="0"/>
  </p:normalViewPr>
  <p:slideViewPr>
    <p:cSldViewPr snapToGrid="0">
      <p:cViewPr varScale="1">
        <p:scale>
          <a:sx n="93" d="100"/>
          <a:sy n="93" d="100"/>
        </p:scale>
        <p:origin x="-110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4" d="100"/>
          <a:sy n="84" d="100"/>
        </p:scale>
        <p:origin x="-4400" y="-104"/>
      </p:cViewPr>
      <p:guideLst>
        <p:guide orient="horz" pos="3223"/>
        <p:guide pos="223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AH%20GoldenLion%20and%20PIP\GoldenLion\Surveys\Databas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AH%20GoldenLion%20and%20PIP\GoldenLion\Surveys\Databas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AH%20GoldenLion%20and%20PIP\GoldenLion\Surveys\Databas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AH%20GoldenLion%20and%20PIP\GoldenLion\Surveys\Databas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AH%20GoldenLion%20and%20PIP\GoldenLion\Surveys\Databas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AH%20GoldenLion%20and%20PIP\GoldenLion\Surveys\Databas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AH%20GoldenLion%20and%20PIP\GoldenLion\Surveys\Databa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style val="8"/>
  <c:chart>
    <c:autoTitleDeleted val="1"/>
    <c:view3D>
      <c:rAngAx val="1"/>
    </c:view3D>
    <c:plotArea>
      <c:layout/>
      <c:bar3DChart>
        <c:barDir val="col"/>
        <c:grouping val="clustered"/>
        <c:ser>
          <c:idx val="0"/>
          <c:order val="0"/>
          <c:cat>
            <c:strRef>
              <c:f>Stats!$B$5:$B$7</c:f>
              <c:strCache>
                <c:ptCount val="3"/>
                <c:pt idx="0">
                  <c:v>Residents</c:v>
                </c:pt>
                <c:pt idx="1">
                  <c:v>Non Residents</c:v>
                </c:pt>
                <c:pt idx="2">
                  <c:v>Adults in Households</c:v>
                </c:pt>
              </c:strCache>
            </c:strRef>
          </c:cat>
          <c:val>
            <c:numRef>
              <c:f>Stats!$C$5:$C$7</c:f>
              <c:numCache>
                <c:formatCode>General</c:formatCode>
                <c:ptCount val="3"/>
                <c:pt idx="0">
                  <c:v>97</c:v>
                </c:pt>
                <c:pt idx="1">
                  <c:v>8</c:v>
                </c:pt>
                <c:pt idx="2">
                  <c:v>186</c:v>
                </c:pt>
              </c:numCache>
            </c:numRef>
          </c:val>
          <c:extLst xmlns:c16r2="http://schemas.microsoft.com/office/drawing/2015/06/chart">
            <c:ext xmlns:c16="http://schemas.microsoft.com/office/drawing/2014/chart" uri="{C3380CC4-5D6E-409C-BE32-E72D297353CC}">
              <c16:uniqueId val="{00000000-EA08-47BC-A285-C3AF2A916676}"/>
            </c:ext>
          </c:extLst>
        </c:ser>
        <c:shape val="box"/>
        <c:axId val="135006848"/>
        <c:axId val="135533312"/>
        <c:axId val="0"/>
      </c:bar3DChart>
      <c:catAx>
        <c:axId val="135006848"/>
        <c:scaling>
          <c:orientation val="minMax"/>
        </c:scaling>
        <c:axPos val="b"/>
        <c:title>
          <c:tx>
            <c:rich>
              <a:bodyPr/>
              <a:lstStyle/>
              <a:p>
                <a:pPr>
                  <a:defRPr/>
                </a:pPr>
                <a:r>
                  <a:rPr lang="en-GB"/>
                  <a:t>(Total of 105 Surveys Returned)</a:t>
                </a:r>
              </a:p>
            </c:rich>
          </c:tx>
          <c:layout/>
        </c:title>
        <c:numFmt formatCode="General" sourceLinked="0"/>
        <c:tickLblPos val="nextTo"/>
        <c:crossAx val="135533312"/>
        <c:crosses val="autoZero"/>
        <c:auto val="1"/>
        <c:lblAlgn val="ctr"/>
        <c:lblOffset val="100"/>
      </c:catAx>
      <c:valAx>
        <c:axId val="135533312"/>
        <c:scaling>
          <c:orientation val="minMax"/>
        </c:scaling>
        <c:axPos val="l"/>
        <c:majorGridlines/>
        <c:numFmt formatCode="General" sourceLinked="1"/>
        <c:tickLblPos val="nextTo"/>
        <c:crossAx val="135006848"/>
        <c:crosses val="autoZero"/>
        <c:crossBetween val="between"/>
      </c:valAx>
      <c:spPr>
        <a:ln>
          <a:noFill/>
        </a:ln>
      </c:spPr>
    </c:plotArea>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style val="4"/>
  <c:chart>
    <c:title>
      <c:tx>
        <c:rich>
          <a:bodyPr/>
          <a:lstStyle/>
          <a:p>
            <a:pPr>
              <a:defRPr/>
            </a:pPr>
            <a:r>
              <a:rPr lang="en-GB" sz="1800" dirty="0"/>
              <a:t>Community Benefit Society (CBS)</a:t>
            </a:r>
          </a:p>
        </c:rich>
      </c:tx>
      <c:layout/>
      <c:spPr>
        <a:ln>
          <a:noFill/>
        </a:ln>
      </c:spPr>
    </c:title>
    <c:view3D>
      <c:rotX val="30"/>
      <c:perspective val="30"/>
    </c:view3D>
    <c:plotArea>
      <c:layout/>
      <c:pie3DChart>
        <c:varyColors val="1"/>
        <c:ser>
          <c:idx val="0"/>
          <c:order val="0"/>
          <c:cat>
            <c:strRef>
              <c:f>Stats!$B$10:$B$14</c:f>
              <c:strCache>
                <c:ptCount val="5"/>
                <c:pt idx="0">
                  <c:v>Strongly Disagree</c:v>
                </c:pt>
                <c:pt idx="1">
                  <c:v>Disagree</c:v>
                </c:pt>
                <c:pt idx="2">
                  <c:v>Neutral</c:v>
                </c:pt>
                <c:pt idx="3">
                  <c:v>Agree</c:v>
                </c:pt>
                <c:pt idx="4">
                  <c:v>Strongly Agree</c:v>
                </c:pt>
              </c:strCache>
            </c:strRef>
          </c:cat>
          <c:val>
            <c:numRef>
              <c:f>Stats!$C$10:$C$14</c:f>
              <c:numCache>
                <c:formatCode>General</c:formatCode>
                <c:ptCount val="5"/>
                <c:pt idx="0">
                  <c:v>1</c:v>
                </c:pt>
                <c:pt idx="1">
                  <c:v>1</c:v>
                </c:pt>
                <c:pt idx="2">
                  <c:v>13</c:v>
                </c:pt>
                <c:pt idx="3">
                  <c:v>34</c:v>
                </c:pt>
                <c:pt idx="4">
                  <c:v>56</c:v>
                </c:pt>
              </c:numCache>
            </c:numRef>
          </c:val>
          <c:extLst xmlns:c16r2="http://schemas.microsoft.com/office/drawing/2015/06/chart">
            <c:ext xmlns:c16="http://schemas.microsoft.com/office/drawing/2014/chart" uri="{C3380CC4-5D6E-409C-BE32-E72D297353CC}">
              <c16:uniqueId val="{00000000-23C8-41D1-B2D7-095A52B3011E}"/>
            </c:ext>
          </c:extLst>
        </c:ser>
        <c:ser>
          <c:idx val="1"/>
          <c:order val="1"/>
          <c:cat>
            <c:strRef>
              <c:f>Stats!$B$10:$B$14</c:f>
              <c:strCache>
                <c:ptCount val="5"/>
                <c:pt idx="0">
                  <c:v>Strongly Disagree</c:v>
                </c:pt>
                <c:pt idx="1">
                  <c:v>Disagree</c:v>
                </c:pt>
                <c:pt idx="2">
                  <c:v>Neutral</c:v>
                </c:pt>
                <c:pt idx="3">
                  <c:v>Agree</c:v>
                </c:pt>
                <c:pt idx="4">
                  <c:v>Strongly Agree</c:v>
                </c:pt>
              </c:strCache>
            </c:strRef>
          </c:cat>
          <c:val>
            <c:numRef>
              <c:f>Stats!$D$10:$D$14</c:f>
              <c:numCache>
                <c:formatCode>0%</c:formatCode>
                <c:ptCount val="5"/>
                <c:pt idx="0">
                  <c:v>9.5238095238095247E-3</c:v>
                </c:pt>
                <c:pt idx="1">
                  <c:v>9.5238095238095247E-3</c:v>
                </c:pt>
                <c:pt idx="2">
                  <c:v>0.12380952380952381</c:v>
                </c:pt>
                <c:pt idx="3">
                  <c:v>0.32380952380952405</c:v>
                </c:pt>
                <c:pt idx="4">
                  <c:v>0.53333333333333333</c:v>
                </c:pt>
              </c:numCache>
            </c:numRef>
          </c:val>
          <c:extLst xmlns:c16r2="http://schemas.microsoft.com/office/drawing/2015/06/chart">
            <c:ext xmlns:c16="http://schemas.microsoft.com/office/drawing/2014/chart" uri="{C3380CC4-5D6E-409C-BE32-E72D297353CC}">
              <c16:uniqueId val="{00000001-23C8-41D1-B2D7-095A52B3011E}"/>
            </c:ext>
          </c:extLst>
        </c:ser>
      </c:pie3DChart>
    </c:plotArea>
    <c:legend>
      <c:legendPos val="r"/>
      <c:layout/>
    </c:legend>
    <c:plotVisOnly val="1"/>
    <c:dispBlanksAs val="zero"/>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style val="5"/>
  <c:chart>
    <c:title>
      <c:tx>
        <c:rich>
          <a:bodyPr/>
          <a:lstStyle/>
          <a:p>
            <a:pPr>
              <a:defRPr/>
            </a:pPr>
            <a:r>
              <a:rPr lang="en-GB" sz="1800" dirty="0"/>
              <a:t>Tenant to Run Pub and Premises</a:t>
            </a:r>
          </a:p>
        </c:rich>
      </c:tx>
      <c:layout/>
    </c:title>
    <c:view3D>
      <c:rotX val="30"/>
      <c:perspective val="30"/>
    </c:view3D>
    <c:plotArea>
      <c:layout/>
      <c:pie3DChart>
        <c:varyColors val="1"/>
        <c:ser>
          <c:idx val="0"/>
          <c:order val="0"/>
          <c:cat>
            <c:strRef>
              <c:f>Stats!$B$16:$B$20</c:f>
              <c:strCache>
                <c:ptCount val="5"/>
                <c:pt idx="0">
                  <c:v>Strongly Disagree</c:v>
                </c:pt>
                <c:pt idx="1">
                  <c:v>Disagree</c:v>
                </c:pt>
                <c:pt idx="2">
                  <c:v>Neutral</c:v>
                </c:pt>
                <c:pt idx="3">
                  <c:v>Agree</c:v>
                </c:pt>
                <c:pt idx="4">
                  <c:v>Strongly Agree</c:v>
                </c:pt>
              </c:strCache>
            </c:strRef>
          </c:cat>
          <c:val>
            <c:numRef>
              <c:f>Stats!$C$16:$C$20</c:f>
              <c:numCache>
                <c:formatCode>General</c:formatCode>
                <c:ptCount val="5"/>
                <c:pt idx="0">
                  <c:v>3</c:v>
                </c:pt>
                <c:pt idx="1">
                  <c:v>2</c:v>
                </c:pt>
                <c:pt idx="2">
                  <c:v>14</c:v>
                </c:pt>
                <c:pt idx="3">
                  <c:v>35</c:v>
                </c:pt>
                <c:pt idx="4">
                  <c:v>51</c:v>
                </c:pt>
              </c:numCache>
            </c:numRef>
          </c:val>
          <c:extLst xmlns:c16r2="http://schemas.microsoft.com/office/drawing/2015/06/chart">
            <c:ext xmlns:c16="http://schemas.microsoft.com/office/drawing/2014/chart" uri="{C3380CC4-5D6E-409C-BE32-E72D297353CC}">
              <c16:uniqueId val="{00000000-55AC-4EDB-9C7A-0510803DED63}"/>
            </c:ext>
          </c:extLst>
        </c:ser>
        <c:ser>
          <c:idx val="1"/>
          <c:order val="1"/>
          <c:cat>
            <c:strRef>
              <c:f>Stats!$B$16:$B$20</c:f>
              <c:strCache>
                <c:ptCount val="5"/>
                <c:pt idx="0">
                  <c:v>Strongly Disagree</c:v>
                </c:pt>
                <c:pt idx="1">
                  <c:v>Disagree</c:v>
                </c:pt>
                <c:pt idx="2">
                  <c:v>Neutral</c:v>
                </c:pt>
                <c:pt idx="3">
                  <c:v>Agree</c:v>
                </c:pt>
                <c:pt idx="4">
                  <c:v>Strongly Agree</c:v>
                </c:pt>
              </c:strCache>
            </c:strRef>
          </c:cat>
          <c:val>
            <c:numRef>
              <c:f>Stats!$D$16:$D$20</c:f>
              <c:numCache>
                <c:formatCode>0%</c:formatCode>
                <c:ptCount val="5"/>
                <c:pt idx="0">
                  <c:v>2.8571428571428584E-2</c:v>
                </c:pt>
                <c:pt idx="1">
                  <c:v>1.9047619047619063E-2</c:v>
                </c:pt>
                <c:pt idx="2">
                  <c:v>0.13333333333333341</c:v>
                </c:pt>
                <c:pt idx="3">
                  <c:v>0.33333333333333331</c:v>
                </c:pt>
                <c:pt idx="4">
                  <c:v>0.48571428571428593</c:v>
                </c:pt>
              </c:numCache>
            </c:numRef>
          </c:val>
          <c:extLst xmlns:c16r2="http://schemas.microsoft.com/office/drawing/2015/06/chart">
            <c:ext xmlns:c16="http://schemas.microsoft.com/office/drawing/2014/chart" uri="{C3380CC4-5D6E-409C-BE32-E72D297353CC}">
              <c16:uniqueId val="{00000001-55AC-4EDB-9C7A-0510803DED63}"/>
            </c:ext>
          </c:extLst>
        </c:ser>
      </c:pie3DChart>
    </c:plotArea>
    <c:legend>
      <c:legendPos val="r"/>
      <c:layout/>
    </c:legend>
    <c:plotVisOnly val="1"/>
    <c:dispBlanksAs val="zero"/>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style val="3"/>
  <c:chart>
    <c:title>
      <c:tx>
        <c:rich>
          <a:bodyPr/>
          <a:lstStyle/>
          <a:p>
            <a:pPr>
              <a:defRPr/>
            </a:pPr>
            <a:r>
              <a:rPr lang="en-GB" sz="1800" dirty="0"/>
              <a:t>Societies or Clubs Usage</a:t>
            </a:r>
          </a:p>
        </c:rich>
      </c:tx>
      <c:layout/>
    </c:title>
    <c:view3D>
      <c:rotX val="30"/>
      <c:perspective val="30"/>
    </c:view3D>
    <c:plotArea>
      <c:layout/>
      <c:pie3DChart>
        <c:varyColors val="1"/>
        <c:ser>
          <c:idx val="0"/>
          <c:order val="0"/>
          <c:cat>
            <c:strRef>
              <c:f>Stats!$B$22:$B$26</c:f>
              <c:strCache>
                <c:ptCount val="5"/>
                <c:pt idx="0">
                  <c:v>Strongly Disagree</c:v>
                </c:pt>
                <c:pt idx="1">
                  <c:v>Disagree</c:v>
                </c:pt>
                <c:pt idx="2">
                  <c:v>Neutral</c:v>
                </c:pt>
                <c:pt idx="3">
                  <c:v>Agree</c:v>
                </c:pt>
                <c:pt idx="4">
                  <c:v>Strongly Agree</c:v>
                </c:pt>
              </c:strCache>
            </c:strRef>
          </c:cat>
          <c:val>
            <c:numRef>
              <c:f>Stats!$C$22:$C$26</c:f>
              <c:numCache>
                <c:formatCode>General</c:formatCode>
                <c:ptCount val="5"/>
                <c:pt idx="0">
                  <c:v>4</c:v>
                </c:pt>
                <c:pt idx="1">
                  <c:v>12</c:v>
                </c:pt>
                <c:pt idx="2">
                  <c:v>41</c:v>
                </c:pt>
                <c:pt idx="3">
                  <c:v>29</c:v>
                </c:pt>
                <c:pt idx="4">
                  <c:v>19</c:v>
                </c:pt>
              </c:numCache>
            </c:numRef>
          </c:val>
          <c:extLst xmlns:c16r2="http://schemas.microsoft.com/office/drawing/2015/06/chart">
            <c:ext xmlns:c16="http://schemas.microsoft.com/office/drawing/2014/chart" uri="{C3380CC4-5D6E-409C-BE32-E72D297353CC}">
              <c16:uniqueId val="{00000000-9A91-4333-B745-7083755564A6}"/>
            </c:ext>
          </c:extLst>
        </c:ser>
        <c:ser>
          <c:idx val="1"/>
          <c:order val="1"/>
          <c:cat>
            <c:strRef>
              <c:f>Stats!$B$22:$B$26</c:f>
              <c:strCache>
                <c:ptCount val="5"/>
                <c:pt idx="0">
                  <c:v>Strongly Disagree</c:v>
                </c:pt>
                <c:pt idx="1">
                  <c:v>Disagree</c:v>
                </c:pt>
                <c:pt idx="2">
                  <c:v>Neutral</c:v>
                </c:pt>
                <c:pt idx="3">
                  <c:v>Agree</c:v>
                </c:pt>
                <c:pt idx="4">
                  <c:v>Strongly Agree</c:v>
                </c:pt>
              </c:strCache>
            </c:strRef>
          </c:cat>
          <c:val>
            <c:numRef>
              <c:f>Stats!$D$22:$D$26</c:f>
              <c:numCache>
                <c:formatCode>0%</c:formatCode>
                <c:ptCount val="5"/>
                <c:pt idx="0">
                  <c:v>3.8095238095238099E-2</c:v>
                </c:pt>
                <c:pt idx="1">
                  <c:v>0.11428571428571434</c:v>
                </c:pt>
                <c:pt idx="2">
                  <c:v>0.39047619047619048</c:v>
                </c:pt>
                <c:pt idx="3">
                  <c:v>0.27619047619047632</c:v>
                </c:pt>
                <c:pt idx="4">
                  <c:v>0.18095238095238111</c:v>
                </c:pt>
              </c:numCache>
            </c:numRef>
          </c:val>
          <c:extLst xmlns:c16r2="http://schemas.microsoft.com/office/drawing/2015/06/chart">
            <c:ext xmlns:c16="http://schemas.microsoft.com/office/drawing/2014/chart" uri="{C3380CC4-5D6E-409C-BE32-E72D297353CC}">
              <c16:uniqueId val="{00000001-9A91-4333-B745-7083755564A6}"/>
            </c:ext>
          </c:extLst>
        </c:ser>
      </c:pie3DChart>
    </c:plotArea>
    <c:legend>
      <c:legendPos val="r"/>
      <c:layout>
        <c:manualLayout>
          <c:xMode val="edge"/>
          <c:yMode val="edge"/>
          <c:x val="0.70649064327485411"/>
          <c:y val="0.18673412698412706"/>
          <c:w val="0.27122865497076032"/>
          <c:h val="0.75763888888888953"/>
        </c:manualLayout>
      </c:layout>
    </c:legend>
    <c:plotVisOnly val="1"/>
    <c:dispBlanksAs val="zero"/>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GB"/>
  <c:style val="8"/>
  <c:chart>
    <c:title>
      <c:tx>
        <c:rich>
          <a:bodyPr/>
          <a:lstStyle/>
          <a:p>
            <a:pPr>
              <a:defRPr/>
            </a:pPr>
            <a:r>
              <a:rPr lang="en-GB" sz="1800" dirty="0"/>
              <a:t>Likely to Buy Shares</a:t>
            </a:r>
          </a:p>
        </c:rich>
      </c:tx>
      <c:layout/>
    </c:title>
    <c:view3D>
      <c:rotX val="30"/>
      <c:perspective val="30"/>
    </c:view3D>
    <c:plotArea>
      <c:layout/>
      <c:pie3DChart>
        <c:varyColors val="1"/>
        <c:ser>
          <c:idx val="0"/>
          <c:order val="0"/>
          <c:cat>
            <c:strRef>
              <c:f>Stats!$B$28:$B$32</c:f>
              <c:strCache>
                <c:ptCount val="5"/>
                <c:pt idx="0">
                  <c:v>Strongly Disagree</c:v>
                </c:pt>
                <c:pt idx="1">
                  <c:v>Disagree</c:v>
                </c:pt>
                <c:pt idx="2">
                  <c:v>Neutral</c:v>
                </c:pt>
                <c:pt idx="3">
                  <c:v>Agree</c:v>
                </c:pt>
                <c:pt idx="4">
                  <c:v>Strongly Agree</c:v>
                </c:pt>
              </c:strCache>
            </c:strRef>
          </c:cat>
          <c:val>
            <c:numRef>
              <c:f>Stats!$C$28:$C$32</c:f>
              <c:numCache>
                <c:formatCode>General</c:formatCode>
                <c:ptCount val="5"/>
                <c:pt idx="0">
                  <c:v>3</c:v>
                </c:pt>
                <c:pt idx="1">
                  <c:v>1</c:v>
                </c:pt>
                <c:pt idx="2">
                  <c:v>17</c:v>
                </c:pt>
                <c:pt idx="3">
                  <c:v>44</c:v>
                </c:pt>
                <c:pt idx="4">
                  <c:v>40</c:v>
                </c:pt>
              </c:numCache>
            </c:numRef>
          </c:val>
          <c:extLst xmlns:c16r2="http://schemas.microsoft.com/office/drawing/2015/06/chart">
            <c:ext xmlns:c16="http://schemas.microsoft.com/office/drawing/2014/chart" uri="{C3380CC4-5D6E-409C-BE32-E72D297353CC}">
              <c16:uniqueId val="{00000000-BB1F-41F5-8B55-6FAAC310020F}"/>
            </c:ext>
          </c:extLst>
        </c:ser>
        <c:ser>
          <c:idx val="1"/>
          <c:order val="1"/>
          <c:cat>
            <c:strRef>
              <c:f>Stats!$B$28:$B$32</c:f>
              <c:strCache>
                <c:ptCount val="5"/>
                <c:pt idx="0">
                  <c:v>Strongly Disagree</c:v>
                </c:pt>
                <c:pt idx="1">
                  <c:v>Disagree</c:v>
                </c:pt>
                <c:pt idx="2">
                  <c:v>Neutral</c:v>
                </c:pt>
                <c:pt idx="3">
                  <c:v>Agree</c:v>
                </c:pt>
                <c:pt idx="4">
                  <c:v>Strongly Agree</c:v>
                </c:pt>
              </c:strCache>
            </c:strRef>
          </c:cat>
          <c:val>
            <c:numRef>
              <c:f>Stats!$D$28:$D$32</c:f>
              <c:numCache>
                <c:formatCode>0%</c:formatCode>
                <c:ptCount val="5"/>
                <c:pt idx="0">
                  <c:v>2.8571428571428584E-2</c:v>
                </c:pt>
                <c:pt idx="1">
                  <c:v>9.5238095238095247E-3</c:v>
                </c:pt>
                <c:pt idx="2">
                  <c:v>0.16190476190476188</c:v>
                </c:pt>
                <c:pt idx="3">
                  <c:v>0.41904761904761922</c:v>
                </c:pt>
                <c:pt idx="4">
                  <c:v>0.38095238095238126</c:v>
                </c:pt>
              </c:numCache>
            </c:numRef>
          </c:val>
          <c:extLst xmlns:c16r2="http://schemas.microsoft.com/office/drawing/2015/06/chart">
            <c:ext xmlns:c16="http://schemas.microsoft.com/office/drawing/2014/chart" uri="{C3380CC4-5D6E-409C-BE32-E72D297353CC}">
              <c16:uniqueId val="{00000001-BB1F-41F5-8B55-6FAAC310020F}"/>
            </c:ext>
          </c:extLst>
        </c:ser>
      </c:pie3DChart>
    </c:plotArea>
    <c:legend>
      <c:legendPos val="r"/>
      <c:layout/>
    </c:legend>
    <c:plotVisOnly val="1"/>
    <c:dispBlanksAs val="zero"/>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style val="6"/>
  <c:chart>
    <c:title>
      <c:tx>
        <c:rich>
          <a:bodyPr/>
          <a:lstStyle/>
          <a:p>
            <a:pPr>
              <a:defRPr/>
            </a:pPr>
            <a:r>
              <a:rPr lang="en-GB" dirty="0"/>
              <a:t>Likely to Volunteer</a:t>
            </a:r>
          </a:p>
        </c:rich>
      </c:tx>
      <c:layout/>
    </c:title>
    <c:view3D>
      <c:rotX val="30"/>
      <c:perspective val="30"/>
    </c:view3D>
    <c:plotArea>
      <c:layout/>
      <c:pie3DChart>
        <c:varyColors val="1"/>
        <c:ser>
          <c:idx val="0"/>
          <c:order val="0"/>
          <c:cat>
            <c:strRef>
              <c:f>Stats!$B$34:$B$38</c:f>
              <c:strCache>
                <c:ptCount val="5"/>
                <c:pt idx="0">
                  <c:v>Strongly Disagree</c:v>
                </c:pt>
                <c:pt idx="1">
                  <c:v>Disagree</c:v>
                </c:pt>
                <c:pt idx="2">
                  <c:v>Neutral</c:v>
                </c:pt>
                <c:pt idx="3">
                  <c:v>Agree</c:v>
                </c:pt>
                <c:pt idx="4">
                  <c:v>Strongly Agree</c:v>
                </c:pt>
              </c:strCache>
            </c:strRef>
          </c:cat>
          <c:val>
            <c:numRef>
              <c:f>Stats!$C$34:$C$38</c:f>
              <c:numCache>
                <c:formatCode>General</c:formatCode>
                <c:ptCount val="5"/>
                <c:pt idx="0">
                  <c:v>6</c:v>
                </c:pt>
                <c:pt idx="1">
                  <c:v>20</c:v>
                </c:pt>
                <c:pt idx="2">
                  <c:v>37</c:v>
                </c:pt>
                <c:pt idx="3">
                  <c:v>28</c:v>
                </c:pt>
                <c:pt idx="4">
                  <c:v>13</c:v>
                </c:pt>
              </c:numCache>
            </c:numRef>
          </c:val>
          <c:extLst xmlns:c16r2="http://schemas.microsoft.com/office/drawing/2015/06/chart">
            <c:ext xmlns:c16="http://schemas.microsoft.com/office/drawing/2014/chart" uri="{C3380CC4-5D6E-409C-BE32-E72D297353CC}">
              <c16:uniqueId val="{00000000-15FC-47D2-BDB7-8E903467DE85}"/>
            </c:ext>
          </c:extLst>
        </c:ser>
        <c:ser>
          <c:idx val="1"/>
          <c:order val="1"/>
          <c:cat>
            <c:strRef>
              <c:f>Stats!$B$34:$B$38</c:f>
              <c:strCache>
                <c:ptCount val="5"/>
                <c:pt idx="0">
                  <c:v>Strongly Disagree</c:v>
                </c:pt>
                <c:pt idx="1">
                  <c:v>Disagree</c:v>
                </c:pt>
                <c:pt idx="2">
                  <c:v>Neutral</c:v>
                </c:pt>
                <c:pt idx="3">
                  <c:v>Agree</c:v>
                </c:pt>
                <c:pt idx="4">
                  <c:v>Strongly Agree</c:v>
                </c:pt>
              </c:strCache>
            </c:strRef>
          </c:cat>
          <c:val>
            <c:numRef>
              <c:f>Stats!$D$34:$D$38</c:f>
              <c:numCache>
                <c:formatCode>0%</c:formatCode>
                <c:ptCount val="5"/>
                <c:pt idx="0">
                  <c:v>5.7142857142857141E-2</c:v>
                </c:pt>
                <c:pt idx="1">
                  <c:v>0.19047619047619063</c:v>
                </c:pt>
                <c:pt idx="2">
                  <c:v>0.35238095238095279</c:v>
                </c:pt>
                <c:pt idx="3">
                  <c:v>0.26666666666666683</c:v>
                </c:pt>
                <c:pt idx="4">
                  <c:v>0.12380952380952381</c:v>
                </c:pt>
              </c:numCache>
            </c:numRef>
          </c:val>
          <c:extLst xmlns:c16r2="http://schemas.microsoft.com/office/drawing/2015/06/chart">
            <c:ext xmlns:c16="http://schemas.microsoft.com/office/drawing/2014/chart" uri="{C3380CC4-5D6E-409C-BE32-E72D297353CC}">
              <c16:uniqueId val="{00000001-15FC-47D2-BDB7-8E903467DE85}"/>
            </c:ext>
          </c:extLst>
        </c:ser>
      </c:pie3DChart>
    </c:plotArea>
    <c:legend>
      <c:legendPos val="r"/>
      <c:layout/>
    </c:legend>
    <c:plotVisOnly val="1"/>
    <c:dispBlanksAs val="zero"/>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GB"/>
  <c:style val="7"/>
  <c:chart>
    <c:title>
      <c:tx>
        <c:rich>
          <a:bodyPr/>
          <a:lstStyle/>
          <a:p>
            <a:pPr>
              <a:defRPr/>
            </a:pPr>
            <a:r>
              <a:rPr lang="en-GB"/>
              <a:t>Likely Usage</a:t>
            </a:r>
          </a:p>
        </c:rich>
      </c:tx>
      <c:layout/>
    </c:title>
    <c:view3D>
      <c:rotX val="30"/>
      <c:perspective val="30"/>
    </c:view3D>
    <c:plotArea>
      <c:layout/>
      <c:pie3DChart>
        <c:varyColors val="1"/>
        <c:ser>
          <c:idx val="0"/>
          <c:order val="0"/>
          <c:cat>
            <c:strRef>
              <c:f>Stats!$B$40:$B$44</c:f>
              <c:strCache>
                <c:ptCount val="5"/>
                <c:pt idx="0">
                  <c:v>Not At All</c:v>
                </c:pt>
                <c:pt idx="1">
                  <c:v>Every 3 Months</c:v>
                </c:pt>
                <c:pt idx="2">
                  <c:v>Monthly</c:v>
                </c:pt>
                <c:pt idx="3">
                  <c:v>Weekly</c:v>
                </c:pt>
                <c:pt idx="4">
                  <c:v>Daily</c:v>
                </c:pt>
              </c:strCache>
            </c:strRef>
          </c:cat>
          <c:val>
            <c:numRef>
              <c:f>Stats!$C$40:$C$44</c:f>
              <c:numCache>
                <c:formatCode>General</c:formatCode>
                <c:ptCount val="5"/>
                <c:pt idx="0">
                  <c:v>1</c:v>
                </c:pt>
                <c:pt idx="1">
                  <c:v>3</c:v>
                </c:pt>
                <c:pt idx="2">
                  <c:v>31</c:v>
                </c:pt>
                <c:pt idx="3">
                  <c:v>64</c:v>
                </c:pt>
                <c:pt idx="4">
                  <c:v>6</c:v>
                </c:pt>
              </c:numCache>
            </c:numRef>
          </c:val>
          <c:extLst xmlns:c16r2="http://schemas.microsoft.com/office/drawing/2015/06/chart">
            <c:ext xmlns:c16="http://schemas.microsoft.com/office/drawing/2014/chart" uri="{C3380CC4-5D6E-409C-BE32-E72D297353CC}">
              <c16:uniqueId val="{00000000-7B77-41FC-8E68-3A05C7DBD6D9}"/>
            </c:ext>
          </c:extLst>
        </c:ser>
        <c:ser>
          <c:idx val="1"/>
          <c:order val="1"/>
          <c:cat>
            <c:strRef>
              <c:f>Stats!$B$40:$B$44</c:f>
              <c:strCache>
                <c:ptCount val="5"/>
                <c:pt idx="0">
                  <c:v>Not At All</c:v>
                </c:pt>
                <c:pt idx="1">
                  <c:v>Every 3 Months</c:v>
                </c:pt>
                <c:pt idx="2">
                  <c:v>Monthly</c:v>
                </c:pt>
                <c:pt idx="3">
                  <c:v>Weekly</c:v>
                </c:pt>
                <c:pt idx="4">
                  <c:v>Daily</c:v>
                </c:pt>
              </c:strCache>
            </c:strRef>
          </c:cat>
          <c:val>
            <c:numRef>
              <c:f>Stats!$D$40:$D$44</c:f>
              <c:numCache>
                <c:formatCode>0%</c:formatCode>
                <c:ptCount val="5"/>
                <c:pt idx="0">
                  <c:v>9.5238095238095247E-3</c:v>
                </c:pt>
                <c:pt idx="1">
                  <c:v>2.8571428571428584E-2</c:v>
                </c:pt>
                <c:pt idx="2">
                  <c:v>0.2952380952380953</c:v>
                </c:pt>
                <c:pt idx="3">
                  <c:v>0.60952380952381002</c:v>
                </c:pt>
                <c:pt idx="4">
                  <c:v>5.7142857142857141E-2</c:v>
                </c:pt>
              </c:numCache>
            </c:numRef>
          </c:val>
          <c:extLst xmlns:c16r2="http://schemas.microsoft.com/office/drawing/2015/06/chart">
            <c:ext xmlns:c16="http://schemas.microsoft.com/office/drawing/2014/chart" uri="{C3380CC4-5D6E-409C-BE32-E72D297353CC}">
              <c16:uniqueId val="{00000001-7B77-41FC-8E68-3A05C7DBD6D9}"/>
            </c:ext>
          </c:extLst>
        </c:ser>
      </c:pie3DChart>
    </c:plotArea>
    <c:legend>
      <c:legendPos val="r"/>
      <c:layout/>
    </c:legend>
    <c:plotVisOnly val="1"/>
    <c:dispBlanksAs val="zero"/>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098" cy="511980"/>
          </a:xfrm>
          <a:prstGeom prst="rect">
            <a:avLst/>
          </a:prstGeom>
        </p:spPr>
        <p:txBody>
          <a:bodyPr vert="horz" lIns="96085" tIns="48043" rIns="96085" bIns="48043" rtlCol="0"/>
          <a:lstStyle>
            <a:lvl1pPr algn="l">
              <a:defRPr sz="1300"/>
            </a:lvl1pPr>
          </a:lstStyle>
          <a:p>
            <a:endParaRPr lang="en-GB"/>
          </a:p>
        </p:txBody>
      </p:sp>
      <p:sp>
        <p:nvSpPr>
          <p:cNvPr id="3" name="Date Placeholder 2"/>
          <p:cNvSpPr>
            <a:spLocks noGrp="1"/>
          </p:cNvSpPr>
          <p:nvPr>
            <p:ph type="dt" sz="quarter" idx="1"/>
          </p:nvPr>
        </p:nvSpPr>
        <p:spPr>
          <a:xfrm>
            <a:off x="4023288" y="0"/>
            <a:ext cx="3079098" cy="511980"/>
          </a:xfrm>
          <a:prstGeom prst="rect">
            <a:avLst/>
          </a:prstGeom>
        </p:spPr>
        <p:txBody>
          <a:bodyPr vert="horz" lIns="96085" tIns="48043" rIns="96085" bIns="48043" rtlCol="0"/>
          <a:lstStyle>
            <a:lvl1pPr algn="r">
              <a:defRPr sz="1300"/>
            </a:lvl1pPr>
          </a:lstStyle>
          <a:p>
            <a:fld id="{882F3C05-4E85-4524-9416-BF59E2ED0D3F}" type="datetimeFigureOut">
              <a:rPr lang="en-GB" smtClean="0"/>
              <a:t>22/02/2018</a:t>
            </a:fld>
            <a:endParaRPr lang="en-GB"/>
          </a:p>
        </p:txBody>
      </p:sp>
      <p:sp>
        <p:nvSpPr>
          <p:cNvPr id="4" name="Footer Placeholder 3"/>
          <p:cNvSpPr>
            <a:spLocks noGrp="1"/>
          </p:cNvSpPr>
          <p:nvPr>
            <p:ph type="ftr" sz="quarter" idx="2"/>
          </p:nvPr>
        </p:nvSpPr>
        <p:spPr>
          <a:xfrm>
            <a:off x="0" y="9720970"/>
            <a:ext cx="3079098" cy="511980"/>
          </a:xfrm>
          <a:prstGeom prst="rect">
            <a:avLst/>
          </a:prstGeom>
        </p:spPr>
        <p:txBody>
          <a:bodyPr vert="horz" lIns="96085" tIns="48043" rIns="96085" bIns="48043" rtlCol="0" anchor="b"/>
          <a:lstStyle>
            <a:lvl1pPr algn="l">
              <a:defRPr sz="1300"/>
            </a:lvl1pPr>
          </a:lstStyle>
          <a:p>
            <a:endParaRPr lang="en-GB"/>
          </a:p>
        </p:txBody>
      </p:sp>
      <p:sp>
        <p:nvSpPr>
          <p:cNvPr id="5" name="Slide Number Placeholder 4"/>
          <p:cNvSpPr>
            <a:spLocks noGrp="1"/>
          </p:cNvSpPr>
          <p:nvPr>
            <p:ph type="sldNum" sz="quarter" idx="3"/>
          </p:nvPr>
        </p:nvSpPr>
        <p:spPr>
          <a:xfrm>
            <a:off x="4023288" y="9720970"/>
            <a:ext cx="3079098" cy="511980"/>
          </a:xfrm>
          <a:prstGeom prst="rect">
            <a:avLst/>
          </a:prstGeom>
        </p:spPr>
        <p:txBody>
          <a:bodyPr vert="horz" lIns="96085" tIns="48043" rIns="96085" bIns="48043" rtlCol="0" anchor="b"/>
          <a:lstStyle>
            <a:lvl1pPr algn="r">
              <a:defRPr sz="1300"/>
            </a:lvl1pPr>
          </a:lstStyle>
          <a:p>
            <a:fld id="{8FA28D68-A289-4B19-B853-83CFA043A7A4}"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098" cy="511980"/>
          </a:xfrm>
          <a:prstGeom prst="rect">
            <a:avLst/>
          </a:prstGeom>
        </p:spPr>
        <p:txBody>
          <a:bodyPr vert="horz" lIns="96085" tIns="48043" rIns="96085" bIns="48043" rtlCol="0"/>
          <a:lstStyle>
            <a:lvl1pPr algn="l">
              <a:defRPr sz="1300"/>
            </a:lvl1pPr>
          </a:lstStyle>
          <a:p>
            <a:endParaRPr lang="en-US"/>
          </a:p>
        </p:txBody>
      </p:sp>
      <p:sp>
        <p:nvSpPr>
          <p:cNvPr id="3" name="Date Placeholder 2"/>
          <p:cNvSpPr>
            <a:spLocks noGrp="1"/>
          </p:cNvSpPr>
          <p:nvPr>
            <p:ph type="dt" idx="1"/>
          </p:nvPr>
        </p:nvSpPr>
        <p:spPr>
          <a:xfrm>
            <a:off x="4023288" y="0"/>
            <a:ext cx="3079098" cy="511980"/>
          </a:xfrm>
          <a:prstGeom prst="rect">
            <a:avLst/>
          </a:prstGeom>
        </p:spPr>
        <p:txBody>
          <a:bodyPr vert="horz" lIns="96085" tIns="48043" rIns="96085" bIns="48043" rtlCol="0"/>
          <a:lstStyle>
            <a:lvl1pPr algn="r">
              <a:defRPr sz="1300"/>
            </a:lvl1pPr>
          </a:lstStyle>
          <a:p>
            <a:fld id="{24B69FD9-26C3-CD42-9B1A-7106E72C508D}" type="datetimeFigureOut">
              <a:rPr lang="en-US" smtClean="0"/>
              <a:pPr/>
              <a:t>2/22/2018</a:t>
            </a:fld>
            <a:endParaRPr lang="en-US"/>
          </a:p>
        </p:txBody>
      </p:sp>
      <p:sp>
        <p:nvSpPr>
          <p:cNvPr id="4" name="Slide Image Placeholder 3"/>
          <p:cNvSpPr>
            <a:spLocks noGrp="1" noRot="1" noChangeAspect="1"/>
          </p:cNvSpPr>
          <p:nvPr>
            <p:ph type="sldImg" idx="2"/>
          </p:nvPr>
        </p:nvSpPr>
        <p:spPr>
          <a:xfrm>
            <a:off x="139700" y="768350"/>
            <a:ext cx="6824663" cy="3838575"/>
          </a:xfrm>
          <a:prstGeom prst="rect">
            <a:avLst/>
          </a:prstGeom>
          <a:noFill/>
          <a:ln w="12700">
            <a:solidFill>
              <a:prstClr val="black"/>
            </a:solidFill>
          </a:ln>
        </p:spPr>
        <p:txBody>
          <a:bodyPr vert="horz" lIns="96085" tIns="48043" rIns="96085" bIns="48043" rtlCol="0" anchor="ctr"/>
          <a:lstStyle/>
          <a:p>
            <a:endParaRPr lang="en-US"/>
          </a:p>
        </p:txBody>
      </p:sp>
      <p:sp>
        <p:nvSpPr>
          <p:cNvPr id="5" name="Notes Placeholder 4"/>
          <p:cNvSpPr>
            <a:spLocks noGrp="1"/>
          </p:cNvSpPr>
          <p:nvPr>
            <p:ph type="body" sz="quarter" idx="3"/>
          </p:nvPr>
        </p:nvSpPr>
        <p:spPr>
          <a:xfrm>
            <a:off x="711077" y="4862149"/>
            <a:ext cx="5681909" cy="4604495"/>
          </a:xfrm>
          <a:prstGeom prst="rect">
            <a:avLst/>
          </a:prstGeom>
        </p:spPr>
        <p:txBody>
          <a:bodyPr vert="horz" lIns="96085" tIns="48043" rIns="96085" bIns="4804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0970"/>
            <a:ext cx="3079098" cy="511980"/>
          </a:xfrm>
          <a:prstGeom prst="rect">
            <a:avLst/>
          </a:prstGeom>
        </p:spPr>
        <p:txBody>
          <a:bodyPr vert="horz" lIns="96085" tIns="48043" rIns="96085" bIns="48043" rtlCol="0" anchor="b"/>
          <a:lstStyle>
            <a:lvl1pPr algn="l">
              <a:defRPr sz="1300"/>
            </a:lvl1pPr>
          </a:lstStyle>
          <a:p>
            <a:endParaRPr lang="en-US"/>
          </a:p>
        </p:txBody>
      </p:sp>
      <p:sp>
        <p:nvSpPr>
          <p:cNvPr id="7" name="Slide Number Placeholder 6"/>
          <p:cNvSpPr>
            <a:spLocks noGrp="1"/>
          </p:cNvSpPr>
          <p:nvPr>
            <p:ph type="sldNum" sz="quarter" idx="5"/>
          </p:nvPr>
        </p:nvSpPr>
        <p:spPr>
          <a:xfrm>
            <a:off x="4023288" y="9720970"/>
            <a:ext cx="3079098" cy="511980"/>
          </a:xfrm>
          <a:prstGeom prst="rect">
            <a:avLst/>
          </a:prstGeom>
        </p:spPr>
        <p:txBody>
          <a:bodyPr vert="horz" lIns="96085" tIns="48043" rIns="96085" bIns="48043" rtlCol="0" anchor="b"/>
          <a:lstStyle>
            <a:lvl1pPr algn="r">
              <a:defRPr sz="1300"/>
            </a:lvl1pPr>
          </a:lstStyle>
          <a:p>
            <a:fld id="{2C53142E-12BD-0045-9D79-970B8196E68D}" type="slidenum">
              <a:rPr lang="en-US" smtClean="0"/>
              <a:pPr/>
              <a:t>‹#›</a:t>
            </a:fld>
            <a:endParaRPr lang="en-US"/>
          </a:p>
        </p:txBody>
      </p:sp>
    </p:spTree>
    <p:extLst>
      <p:ext uri="{BB962C8B-B14F-4D97-AF65-F5344CB8AC3E}">
        <p14:creationId xmlns="" xmlns:p14="http://schemas.microsoft.com/office/powerpoint/2010/main" val="6711989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Oct Survey delivered and collected</a:t>
            </a:r>
          </a:p>
        </p:txBody>
      </p:sp>
      <p:sp>
        <p:nvSpPr>
          <p:cNvPr id="4" name="Slide Number Placeholder 3"/>
          <p:cNvSpPr>
            <a:spLocks noGrp="1"/>
          </p:cNvSpPr>
          <p:nvPr>
            <p:ph type="sldNum" sz="quarter" idx="10"/>
          </p:nvPr>
        </p:nvSpPr>
        <p:spPr/>
        <p:txBody>
          <a:bodyPr/>
          <a:lstStyle/>
          <a:p>
            <a:fld id="{2C53142E-12BD-0045-9D79-970B8196E68D}" type="slidenum">
              <a:rPr lang="en-US" smtClean="0"/>
              <a:pPr/>
              <a:t>4</a:t>
            </a:fld>
            <a:endParaRPr lang="en-US"/>
          </a:p>
        </p:txBody>
      </p:sp>
    </p:spTree>
    <p:extLst>
      <p:ext uri="{BB962C8B-B14F-4D97-AF65-F5344CB8AC3E}">
        <p14:creationId xmlns="" xmlns:p14="http://schemas.microsoft.com/office/powerpoint/2010/main" val="57028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Formal offer made through agents</a:t>
            </a:r>
          </a:p>
        </p:txBody>
      </p:sp>
      <p:sp>
        <p:nvSpPr>
          <p:cNvPr id="4" name="Slide Number Placeholder 3"/>
          <p:cNvSpPr>
            <a:spLocks noGrp="1"/>
          </p:cNvSpPr>
          <p:nvPr>
            <p:ph type="sldNum" sz="quarter" idx="10"/>
          </p:nvPr>
        </p:nvSpPr>
        <p:spPr/>
        <p:txBody>
          <a:bodyPr/>
          <a:lstStyle/>
          <a:p>
            <a:fld id="{2C53142E-12BD-0045-9D79-970B8196E68D}" type="slidenum">
              <a:rPr lang="en-US" smtClean="0"/>
              <a:pPr/>
              <a:t>5</a:t>
            </a:fld>
            <a:endParaRPr lang="en-US"/>
          </a:p>
        </p:txBody>
      </p:sp>
    </p:spTree>
    <p:extLst>
      <p:ext uri="{BB962C8B-B14F-4D97-AF65-F5344CB8AC3E}">
        <p14:creationId xmlns="" xmlns:p14="http://schemas.microsoft.com/office/powerpoint/2010/main" val="236858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able to borrow monies against the asset</a:t>
            </a:r>
          </a:p>
          <a:p>
            <a:r>
              <a:rPr lang="en-GB" dirty="0"/>
              <a:t>Is able to issue shares</a:t>
            </a:r>
          </a:p>
          <a:p>
            <a:r>
              <a:rPr lang="en-GB" dirty="0"/>
              <a:t>Is able to limit the liability of participants</a:t>
            </a:r>
          </a:p>
          <a:p>
            <a:r>
              <a:rPr lang="en-GB" dirty="0"/>
              <a:t>Is legally sound and meets requirements of official bodies</a:t>
            </a:r>
          </a:p>
          <a:p>
            <a:r>
              <a:rPr lang="en-GB" dirty="0"/>
              <a:t>Takes on board advice from experienced bodies such as Plunkett</a:t>
            </a:r>
          </a:p>
          <a:p>
            <a:r>
              <a:rPr lang="en-GB" dirty="0"/>
              <a:t>What are you investing in?</a:t>
            </a:r>
          </a:p>
          <a:p>
            <a:endParaRPr lang="en-GB" dirty="0"/>
          </a:p>
        </p:txBody>
      </p:sp>
      <p:sp>
        <p:nvSpPr>
          <p:cNvPr id="4" name="Slide Number Placeholder 3"/>
          <p:cNvSpPr>
            <a:spLocks noGrp="1"/>
          </p:cNvSpPr>
          <p:nvPr>
            <p:ph type="sldNum" sz="quarter" idx="10"/>
          </p:nvPr>
        </p:nvSpPr>
        <p:spPr/>
        <p:txBody>
          <a:bodyPr/>
          <a:lstStyle/>
          <a:p>
            <a:fld id="{2C53142E-12BD-0045-9D79-970B8196E68D}" type="slidenum">
              <a:rPr lang="en-US" smtClean="0"/>
              <a:pPr/>
              <a:t>6</a:t>
            </a:fld>
            <a:endParaRPr lang="en-US"/>
          </a:p>
        </p:txBody>
      </p:sp>
    </p:spTree>
    <p:extLst>
      <p:ext uri="{BB962C8B-B14F-4D97-AF65-F5344CB8AC3E}">
        <p14:creationId xmlns="" xmlns:p14="http://schemas.microsoft.com/office/powerpoint/2010/main" val="76463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0426">
              <a:defRPr/>
            </a:pPr>
            <a:r>
              <a:rPr lang="en-GB" dirty="0"/>
              <a:t>The Prospectus and Business Plan have been reviewed and assessed by an independent organisation that assesses the content, financial projections and plans and the overall quality of</a:t>
            </a:r>
            <a:r>
              <a:rPr lang="en-GB" baseline="0" dirty="0"/>
              <a:t> planning for a community share offer such as ours. Our Share Offer has been awarded the </a:t>
            </a:r>
            <a:r>
              <a:rPr lang="en-GB" dirty="0"/>
              <a:t>Community Shares Quality Award.</a:t>
            </a:r>
            <a:r>
              <a:rPr lang="en-GB" baseline="0" dirty="0"/>
              <a:t>  </a:t>
            </a:r>
            <a:r>
              <a:rPr lang="en-GB" dirty="0"/>
              <a:t> </a:t>
            </a:r>
          </a:p>
          <a:p>
            <a:pPr defTabSz="480426">
              <a:defRPr/>
            </a:pPr>
            <a:r>
              <a:rPr lang="en-GB" dirty="0"/>
              <a:t>You may have wondered what condition the property is in internally?</a:t>
            </a:r>
          </a:p>
          <a:p>
            <a:pPr defTabSz="480426">
              <a:defRPr/>
            </a:pPr>
            <a:r>
              <a:rPr lang="en-GB" dirty="0"/>
              <a:t>Trevor and David took a few photographs of the pub when they visited in December ..... A visual indication only of condition…..</a:t>
            </a:r>
          </a:p>
          <a:p>
            <a:endParaRPr lang="en-GB" dirty="0"/>
          </a:p>
        </p:txBody>
      </p:sp>
      <p:sp>
        <p:nvSpPr>
          <p:cNvPr id="4" name="Slide Number Placeholder 3"/>
          <p:cNvSpPr>
            <a:spLocks noGrp="1"/>
          </p:cNvSpPr>
          <p:nvPr>
            <p:ph type="sldNum" sz="quarter" idx="10"/>
          </p:nvPr>
        </p:nvSpPr>
        <p:spPr/>
        <p:txBody>
          <a:bodyPr/>
          <a:lstStyle/>
          <a:p>
            <a:fld id="{2C53142E-12BD-0045-9D79-970B8196E68D}" type="slidenum">
              <a:rPr lang="en-US" smtClean="0"/>
              <a:pPr/>
              <a:t>8</a:t>
            </a:fld>
            <a:endParaRPr lang="en-US"/>
          </a:p>
        </p:txBody>
      </p:sp>
    </p:spTree>
    <p:extLst>
      <p:ext uri="{BB962C8B-B14F-4D97-AF65-F5344CB8AC3E}">
        <p14:creationId xmlns="" xmlns:p14="http://schemas.microsoft.com/office/powerpoint/2010/main" val="109086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Verdana" panose="020B0604030504040204" pitchFamily="34" charset="0"/>
                <a:ea typeface="Calibri"/>
                <a:cs typeface="Times New Roman" panose="02020603050405020304" pitchFamily="18" charset="0"/>
              </a:rPr>
              <a:t>We are aiming to raise £522,000 overall for the purchase, refurbishment and initial operating funding. This will be raised through a community share offer, share match grants/loans, grants and potentially a mortgage against the property. </a:t>
            </a:r>
          </a:p>
          <a:p>
            <a:r>
              <a:rPr lang="en-GB" dirty="0">
                <a:latin typeface="Verdana" panose="020B0604030504040204" pitchFamily="34" charset="0"/>
                <a:ea typeface="Calibri"/>
                <a:cs typeface="Times New Roman" panose="02020603050405020304" pitchFamily="18" charset="0"/>
              </a:rPr>
              <a:t> </a:t>
            </a:r>
          </a:p>
          <a:p>
            <a:r>
              <a:rPr lang="en-GB" dirty="0">
                <a:latin typeface="Verdana" panose="020B0604030504040204" pitchFamily="34" charset="0"/>
                <a:ea typeface="Calibri"/>
                <a:cs typeface="Times New Roman" panose="02020603050405020304" pitchFamily="18" charset="0"/>
              </a:rPr>
              <a:t>The share offer is through a community investment (with a maximum subscription of £422,000), to purchase and refurbish the Golden Lion, and to run it successfully. We need to achieve a minimum of £250,000 in investment from the share offer to deliver our business plan. </a:t>
            </a:r>
          </a:p>
          <a:p>
            <a:endParaRPr lang="en-GB" dirty="0">
              <a:latin typeface="Verdana" panose="020B0604030504040204" pitchFamily="34" charset="0"/>
              <a:ea typeface="Calibri"/>
              <a:cs typeface="Times New Roman" panose="02020603050405020304" pitchFamily="18" charset="0"/>
            </a:endParaRPr>
          </a:p>
          <a:p>
            <a:r>
              <a:rPr lang="en-GB" sz="1300" dirty="0"/>
              <a:t>Organisations who wish to support the Golden Lion are welcome to invest in the same way and the management committee has agreed to increase the maximum to £100,000 for an investment from the Community Share Booster Program. </a:t>
            </a:r>
          </a:p>
          <a:p>
            <a:r>
              <a:rPr lang="en-GB" sz="1300" dirty="0"/>
              <a:t> </a:t>
            </a:r>
          </a:p>
          <a:p>
            <a:r>
              <a:rPr lang="en-GB" sz="1300" dirty="0"/>
              <a:t>The management committee reserves the right to extend the offer beyond this initial period if they believe doing so would benefit the share issue.</a:t>
            </a:r>
            <a:endParaRPr lang="en-GB" dirty="0">
              <a:latin typeface="Verdana" panose="020B0604030504040204" pitchFamily="34" charset="0"/>
              <a:ea typeface="Calibri"/>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2C53142E-12BD-0045-9D79-970B8196E68D}" type="slidenum">
              <a:rPr lang="en-US" smtClean="0"/>
              <a:pPr/>
              <a:t>13</a:t>
            </a:fld>
            <a:endParaRPr lang="en-US"/>
          </a:p>
        </p:txBody>
      </p:sp>
    </p:spTree>
    <p:extLst>
      <p:ext uri="{BB962C8B-B14F-4D97-AF65-F5344CB8AC3E}">
        <p14:creationId xmlns="" xmlns:p14="http://schemas.microsoft.com/office/powerpoint/2010/main" val="3801538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Spotted Cow,</a:t>
            </a:r>
            <a:r>
              <a:rPr lang="en-GB" baseline="0" dirty="0"/>
              <a:t> Holbrook in Derbyshire. </a:t>
            </a:r>
            <a:r>
              <a:rPr lang="en-GB" dirty="0"/>
              <a:t>The Spotted Cow re-opened in July 2017 after being saved by the local community. </a:t>
            </a:r>
          </a:p>
          <a:p>
            <a:r>
              <a:rPr lang="en-GB" dirty="0"/>
              <a:t>The pub is managed</a:t>
            </a:r>
            <a:r>
              <a:rPr lang="en-GB" baseline="0" dirty="0"/>
              <a:t> by</a:t>
            </a:r>
            <a:r>
              <a:rPr lang="en-GB" dirty="0"/>
              <a:t> a husband-and-wife team, landlord and landlady Paul and Cheryl Brew. </a:t>
            </a:r>
          </a:p>
          <a:p>
            <a:r>
              <a:rPr lang="en-GB" dirty="0"/>
              <a:t>Although the pub is owned by The Holbrook Community Society, they have arrived at the same management structure decision as we have, they chose tenants to run the pub who understood their vision of an evolving model that caters for what the community needs and are tenants</a:t>
            </a:r>
            <a:r>
              <a:rPr lang="en-GB" baseline="0" dirty="0"/>
              <a:t> who</a:t>
            </a:r>
            <a:r>
              <a:rPr lang="en-GB" dirty="0"/>
              <a:t> have a wealth of experience in running successful pubs. </a:t>
            </a:r>
          </a:p>
          <a:p>
            <a:r>
              <a:rPr lang="en-GB" dirty="0"/>
              <a:t>Short 5 min video</a:t>
            </a:r>
            <a:r>
              <a:rPr lang="en-GB" baseline="0" dirty="0"/>
              <a:t> of their experience.</a:t>
            </a:r>
            <a:endParaRPr lang="en-GB" dirty="0"/>
          </a:p>
          <a:p>
            <a:endParaRPr lang="en-GB" dirty="0"/>
          </a:p>
        </p:txBody>
      </p:sp>
      <p:sp>
        <p:nvSpPr>
          <p:cNvPr id="4" name="Slide Number Placeholder 3"/>
          <p:cNvSpPr>
            <a:spLocks noGrp="1"/>
          </p:cNvSpPr>
          <p:nvPr>
            <p:ph type="sldNum" sz="quarter" idx="10"/>
          </p:nvPr>
        </p:nvSpPr>
        <p:spPr/>
        <p:txBody>
          <a:bodyPr/>
          <a:lstStyle/>
          <a:p>
            <a:fld id="{2C53142E-12BD-0045-9D79-970B8196E68D}" type="slidenum">
              <a:rPr lang="en-US" smtClean="0"/>
              <a:pPr/>
              <a:t>14</a:t>
            </a:fld>
            <a:endParaRPr lang="en-US"/>
          </a:p>
        </p:txBody>
      </p:sp>
    </p:spTree>
    <p:extLst>
      <p:ext uri="{BB962C8B-B14F-4D97-AF65-F5344CB8AC3E}">
        <p14:creationId xmlns="" xmlns:p14="http://schemas.microsoft.com/office/powerpoint/2010/main" val="4081614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Numbers</a:t>
            </a:r>
            <a:r>
              <a:rPr lang="en-GB" baseline="0" dirty="0"/>
              <a:t> of adults involved and engaged through the Consultation</a:t>
            </a:r>
            <a:endParaRPr lang="en-GB" dirty="0"/>
          </a:p>
        </p:txBody>
      </p:sp>
      <p:sp>
        <p:nvSpPr>
          <p:cNvPr id="4" name="Slide Number Placeholder 3"/>
          <p:cNvSpPr>
            <a:spLocks noGrp="1"/>
          </p:cNvSpPr>
          <p:nvPr>
            <p:ph type="sldNum" sz="quarter" idx="10"/>
          </p:nvPr>
        </p:nvSpPr>
        <p:spPr/>
        <p:txBody>
          <a:bodyPr/>
          <a:lstStyle/>
          <a:p>
            <a:fld id="{2C53142E-12BD-0045-9D79-970B8196E68D}" type="slidenum">
              <a:rPr lang="en-US" smtClean="0"/>
              <a:pPr/>
              <a:t>17</a:t>
            </a:fld>
            <a:endParaRPr lang="en-US"/>
          </a:p>
        </p:txBody>
      </p:sp>
    </p:spTree>
    <p:extLst>
      <p:ext uri="{BB962C8B-B14F-4D97-AF65-F5344CB8AC3E}">
        <p14:creationId xmlns="" xmlns:p14="http://schemas.microsoft.com/office/powerpoint/2010/main" val="90518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the relevant</a:t>
            </a:r>
            <a:r>
              <a:rPr lang="en-GB" baseline="0" dirty="0"/>
              <a:t> information and documentation will be available to download over the weekend ready for the offer opening.</a:t>
            </a:r>
          </a:p>
          <a:p>
            <a:r>
              <a:rPr lang="en-GB" baseline="0" dirty="0"/>
              <a:t>Thoughts, comments and Q’s post meeting =drop in sessions</a:t>
            </a:r>
          </a:p>
          <a:p>
            <a:r>
              <a:rPr lang="en-GB" baseline="0" dirty="0"/>
              <a:t>PR = Interviews and articles BBC Merseyside Mon, number of papers and journals have expressed interest</a:t>
            </a:r>
          </a:p>
          <a:p>
            <a:r>
              <a:rPr lang="en-GB" baseline="0" dirty="0"/>
              <a:t>Lots of chat, information and any potential updates available at the nest Pop Up Pub meeting</a:t>
            </a:r>
          </a:p>
          <a:p>
            <a:r>
              <a:rPr lang="en-GB" baseline="0" dirty="0"/>
              <a:t>Emails addresses are really useful for keeping in touch.</a:t>
            </a:r>
          </a:p>
          <a:p>
            <a:r>
              <a:rPr lang="en-GB" baseline="0" dirty="0"/>
              <a:t>Use social media or personal email groups to make others aware.</a:t>
            </a:r>
            <a:endParaRPr lang="en-GB" dirty="0"/>
          </a:p>
        </p:txBody>
      </p:sp>
      <p:sp>
        <p:nvSpPr>
          <p:cNvPr id="4" name="Slide Number Placeholder 3"/>
          <p:cNvSpPr>
            <a:spLocks noGrp="1"/>
          </p:cNvSpPr>
          <p:nvPr>
            <p:ph type="sldNum" sz="quarter" idx="10"/>
          </p:nvPr>
        </p:nvSpPr>
        <p:spPr/>
        <p:txBody>
          <a:bodyPr/>
          <a:lstStyle/>
          <a:p>
            <a:fld id="{2C53142E-12BD-0045-9D79-970B8196E68D}" type="slidenum">
              <a:rPr lang="en-US" smtClean="0"/>
              <a:pPr/>
              <a:t>19</a:t>
            </a:fld>
            <a:endParaRPr lang="en-US"/>
          </a:p>
        </p:txBody>
      </p:sp>
    </p:spTree>
    <p:extLst>
      <p:ext uri="{BB962C8B-B14F-4D97-AF65-F5344CB8AC3E}">
        <p14:creationId xmlns="" xmlns:p14="http://schemas.microsoft.com/office/powerpoint/2010/main" val="18147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5BBC496-05F8-4B04-96E5-0DB9BE16FCF5}" type="datetimeFigureOut">
              <a:rPr lang="en-GB" smtClean="0"/>
              <a:pPr/>
              <a:t>22/02/2018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6CB90E-769A-4D61-BA9D-60F6F29B8E80}"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BBC496-05F8-4B04-96E5-0DB9BE16FCF5}" type="datetimeFigureOut">
              <a:rPr lang="en-GB" smtClean="0"/>
              <a:pPr/>
              <a:t>22/02/2018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6CB90E-769A-4D61-BA9D-60F6F29B8E80}"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2"/>
            <a:ext cx="36576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12800" y="274642"/>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BBC496-05F8-4B04-96E5-0DB9BE16FCF5}" type="datetimeFigureOut">
              <a:rPr lang="en-GB" smtClean="0"/>
              <a:pPr/>
              <a:t>22/02/2018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6CB90E-769A-4D61-BA9D-60F6F29B8E80}"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BBC496-05F8-4B04-96E5-0DB9BE16FCF5}" type="datetimeFigureOut">
              <a:rPr lang="en-GB" smtClean="0"/>
              <a:pPr/>
              <a:t>22/02/2018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6CB90E-769A-4D61-BA9D-60F6F29B8E80}"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BBC496-05F8-4B04-96E5-0DB9BE16FCF5}" type="datetimeFigureOut">
              <a:rPr lang="en-GB" smtClean="0"/>
              <a:pPr/>
              <a:t>22/02/2018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6CB90E-769A-4D61-BA9D-60F6F29B8E80}"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5BBC496-05F8-4B04-96E5-0DB9BE16FCF5}" type="datetimeFigureOut">
              <a:rPr lang="en-GB" smtClean="0"/>
              <a:pPr/>
              <a:t>22/02/2018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06CB90E-769A-4D61-BA9D-60F6F29B8E80}"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5BBC496-05F8-4B04-96E5-0DB9BE16FCF5}" type="datetimeFigureOut">
              <a:rPr lang="en-GB" smtClean="0"/>
              <a:pPr/>
              <a:t>22/02/2018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06CB90E-769A-4D61-BA9D-60F6F29B8E80}"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BBC496-05F8-4B04-96E5-0DB9BE16FCF5}" type="datetimeFigureOut">
              <a:rPr lang="en-GB" smtClean="0"/>
              <a:pPr/>
              <a:t>22/02/2018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06CB90E-769A-4D61-BA9D-60F6F29B8E80}"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BC496-05F8-4B04-96E5-0DB9BE16FCF5}" type="datetimeFigureOut">
              <a:rPr lang="en-GB" smtClean="0"/>
              <a:pPr/>
              <a:t>22/02/2018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06CB90E-769A-4D61-BA9D-60F6F29B8E80}"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BBC496-05F8-4B04-96E5-0DB9BE16FCF5}" type="datetimeFigureOut">
              <a:rPr lang="en-GB" smtClean="0"/>
              <a:pPr/>
              <a:t>22/02/2018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06CB90E-769A-4D61-BA9D-60F6F29B8E80}"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BBC496-05F8-4B04-96E5-0DB9BE16FCF5}" type="datetimeFigureOut">
              <a:rPr lang="en-GB" smtClean="0"/>
              <a:pPr/>
              <a:t>22/02/2018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06CB90E-769A-4D61-BA9D-60F6F29B8E80}"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BC496-05F8-4B04-96E5-0DB9BE16FCF5}" type="datetimeFigureOut">
              <a:rPr lang="en-GB" smtClean="0"/>
              <a:pPr/>
              <a:t>22/02/2018</a:t>
            </a:fld>
            <a:endParaRPr lang="en-GB" dirty="0"/>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CB90E-769A-4D61-BA9D-60F6F29B8E8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flipV="1">
            <a:off x="838202" y="270589"/>
            <a:ext cx="10515600" cy="94538"/>
          </a:xfrm>
        </p:spPr>
        <p:txBody>
          <a:bodyPr>
            <a:normAutofit fontScale="90000"/>
          </a:bodyPr>
          <a:lstStyle/>
          <a:p>
            <a:pPr algn="ctr"/>
            <a:r>
              <a:rPr lang="en-GB" altLang="en-US" dirty="0">
                <a:latin typeface="+mn-lt"/>
              </a:rPr>
              <a:t> </a:t>
            </a:r>
          </a:p>
        </p:txBody>
      </p:sp>
      <p:sp>
        <p:nvSpPr>
          <p:cNvPr id="2" name="Rectangle 1"/>
          <p:cNvSpPr/>
          <p:nvPr/>
        </p:nvSpPr>
        <p:spPr>
          <a:xfrm>
            <a:off x="1985963" y="4238368"/>
            <a:ext cx="8220075" cy="2489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FF0000"/>
                </a:solidFill>
                <a:latin typeface="+mj-lt"/>
                <a:cs typeface="Arial Rounded MT Bold"/>
              </a:rPr>
              <a:t>Save The Golden Lion</a:t>
            </a:r>
          </a:p>
          <a:p>
            <a:pPr algn="ctr"/>
            <a:r>
              <a:rPr lang="en-GB" sz="3600" dirty="0">
                <a:solidFill>
                  <a:schemeClr val="tx1"/>
                </a:solidFill>
                <a:latin typeface="Arial Rounded MT Bold"/>
                <a:cs typeface="Arial Rounded MT Bold"/>
              </a:rPr>
              <a:t>Share Offer Meeting</a:t>
            </a:r>
          </a:p>
          <a:p>
            <a:pPr algn="ctr"/>
            <a:r>
              <a:rPr lang="en-GB" sz="3600" dirty="0">
                <a:solidFill>
                  <a:schemeClr val="tx1"/>
                </a:solidFill>
                <a:latin typeface="Arial Rounded MT Bold"/>
                <a:cs typeface="Arial Rounded MT Bold"/>
              </a:rPr>
              <a:t>22</a:t>
            </a:r>
            <a:r>
              <a:rPr lang="en-GB" sz="3600" baseline="30000" dirty="0">
                <a:solidFill>
                  <a:schemeClr val="tx1"/>
                </a:solidFill>
                <a:latin typeface="Arial Rounded MT Bold"/>
                <a:cs typeface="Arial Rounded MT Bold"/>
              </a:rPr>
              <a:t>nd</a:t>
            </a:r>
            <a:r>
              <a:rPr lang="en-GB" sz="3600" dirty="0">
                <a:solidFill>
                  <a:schemeClr val="tx1"/>
                </a:solidFill>
                <a:latin typeface="Arial Rounded MT Bold"/>
                <a:cs typeface="Arial Rounded MT Bold"/>
              </a:rPr>
              <a:t> February 2018</a:t>
            </a:r>
          </a:p>
          <a:p>
            <a:pPr algn="ctr"/>
            <a:r>
              <a:rPr lang="en-GB" dirty="0"/>
              <a:t> </a:t>
            </a:r>
          </a:p>
        </p:txBody>
      </p:sp>
      <p:pic>
        <p:nvPicPr>
          <p:cNvPr id="5" name="Picture 4" descr="MainPub.jpg"/>
          <p:cNvPicPr>
            <a:picLocks noChangeAspect="1"/>
          </p:cNvPicPr>
          <p:nvPr/>
        </p:nvPicPr>
        <p:blipFill>
          <a:blip r:embed="rId2" cstate="print"/>
          <a:stretch>
            <a:fillRect/>
          </a:stretch>
        </p:blipFill>
        <p:spPr>
          <a:xfrm>
            <a:off x="1346888" y="235269"/>
            <a:ext cx="9214021" cy="3687980"/>
          </a:xfrm>
          <a:prstGeom prst="rect">
            <a:avLst/>
          </a:prstGeom>
        </p:spPr>
      </p:pic>
    </p:spTree>
    <p:extLst>
      <p:ext uri="{BB962C8B-B14F-4D97-AF65-F5344CB8AC3E}">
        <p14:creationId xmlns="" xmlns:p14="http://schemas.microsoft.com/office/powerpoint/2010/main" val="1344101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jpg"/>
          <p:cNvPicPr>
            <a:picLocks noChangeAspect="1"/>
          </p:cNvPicPr>
          <p:nvPr/>
        </p:nvPicPr>
        <p:blipFill>
          <a:blip r:embed="rId2" cstate="print"/>
          <a:stretch>
            <a:fillRect/>
          </a:stretch>
        </p:blipFill>
        <p:spPr>
          <a:xfrm>
            <a:off x="410347" y="0"/>
            <a:ext cx="5143500" cy="6858000"/>
          </a:xfrm>
          <a:prstGeom prst="rect">
            <a:avLst/>
          </a:prstGeom>
        </p:spPr>
      </p:pic>
      <p:pic>
        <p:nvPicPr>
          <p:cNvPr id="5" name="Picture 4" descr="6.jpg"/>
          <p:cNvPicPr>
            <a:picLocks noChangeAspect="1"/>
          </p:cNvPicPr>
          <p:nvPr/>
        </p:nvPicPr>
        <p:blipFill>
          <a:blip r:embed="rId3" cstate="print"/>
          <a:stretch>
            <a:fillRect/>
          </a:stretch>
        </p:blipFill>
        <p:spPr>
          <a:xfrm>
            <a:off x="6168596" y="0"/>
            <a:ext cx="51435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jpg"/>
          <p:cNvPicPr>
            <a:picLocks noChangeAspect="1"/>
          </p:cNvPicPr>
          <p:nvPr/>
        </p:nvPicPr>
        <p:blipFill>
          <a:blip r:embed="rId2" cstate="print"/>
          <a:stretch>
            <a:fillRect/>
          </a:stretch>
        </p:blipFill>
        <p:spPr>
          <a:xfrm>
            <a:off x="546271" y="0"/>
            <a:ext cx="5143500" cy="6858000"/>
          </a:xfrm>
          <a:prstGeom prst="rect">
            <a:avLst/>
          </a:prstGeom>
        </p:spPr>
      </p:pic>
      <p:pic>
        <p:nvPicPr>
          <p:cNvPr id="3" name="Picture 2" descr="8.jpg"/>
          <p:cNvPicPr>
            <a:picLocks noChangeAspect="1"/>
          </p:cNvPicPr>
          <p:nvPr/>
        </p:nvPicPr>
        <p:blipFill>
          <a:blip r:embed="rId3" cstate="print"/>
          <a:stretch>
            <a:fillRect/>
          </a:stretch>
        </p:blipFill>
        <p:spPr>
          <a:xfrm>
            <a:off x="6341591" y="0"/>
            <a:ext cx="51435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Details of the Share Offer</a:t>
            </a:r>
          </a:p>
        </p:txBody>
      </p:sp>
      <p:sp>
        <p:nvSpPr>
          <p:cNvPr id="3" name="Content Placeholder 2"/>
          <p:cNvSpPr>
            <a:spLocks noGrp="1"/>
          </p:cNvSpPr>
          <p:nvPr>
            <p:ph idx="1"/>
          </p:nvPr>
        </p:nvSpPr>
        <p:spPr>
          <a:xfrm>
            <a:off x="609600" y="1877789"/>
            <a:ext cx="10972800" cy="4525963"/>
          </a:xfrm>
        </p:spPr>
        <p:txBody>
          <a:bodyPr>
            <a:normAutofit/>
          </a:bodyPr>
          <a:lstStyle/>
          <a:p>
            <a:r>
              <a:rPr lang="en-GB" dirty="0"/>
              <a:t>Launch date is </a:t>
            </a:r>
            <a:r>
              <a:rPr lang="en-GB" b="1" dirty="0"/>
              <a:t>26</a:t>
            </a:r>
            <a:r>
              <a:rPr lang="en-GB" b="1" baseline="30000" dirty="0"/>
              <a:t>th</a:t>
            </a:r>
            <a:r>
              <a:rPr lang="en-GB" b="1" dirty="0"/>
              <a:t> February 2018</a:t>
            </a:r>
          </a:p>
          <a:p>
            <a:r>
              <a:rPr lang="en-GB" dirty="0"/>
              <a:t>Close date end is </a:t>
            </a:r>
            <a:r>
              <a:rPr lang="en-GB" b="1" dirty="0"/>
              <a:t>28</a:t>
            </a:r>
            <a:r>
              <a:rPr lang="en-GB" b="1" baseline="30000" dirty="0"/>
              <a:t>th</a:t>
            </a:r>
            <a:r>
              <a:rPr lang="en-GB" b="1" dirty="0"/>
              <a:t> March2018</a:t>
            </a:r>
          </a:p>
          <a:p>
            <a:r>
              <a:rPr lang="en-GB" dirty="0"/>
              <a:t>The Prospectus will be distributed to all properties in the parish and by email to other people outside the parish who have shown </a:t>
            </a:r>
            <a:r>
              <a:rPr lang="en-GB" dirty="0" smtClean="0"/>
              <a:t>interest</a:t>
            </a:r>
            <a:endParaRPr lang="en-GB" dirty="0"/>
          </a:p>
          <a:p>
            <a:r>
              <a:rPr lang="en-GB" dirty="0"/>
              <a:t>The Business Plan will also be used to support applications to grants and loan awarding </a:t>
            </a:r>
            <a:r>
              <a:rPr lang="en-GB" dirty="0" smtClean="0"/>
              <a:t>bodies</a:t>
            </a:r>
            <a:endParaRPr lang="en-GB" dirty="0"/>
          </a:p>
          <a:p>
            <a:endParaRPr lang="en-GB" dirty="0"/>
          </a:p>
        </p:txBody>
      </p:sp>
    </p:spTree>
    <p:extLst>
      <p:ext uri="{BB962C8B-B14F-4D97-AF65-F5344CB8AC3E}">
        <p14:creationId xmlns="" xmlns:p14="http://schemas.microsoft.com/office/powerpoint/2010/main" val="2355501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688" y="403506"/>
            <a:ext cx="11028241" cy="769441"/>
          </a:xfrm>
          <a:prstGeom prst="rect">
            <a:avLst/>
          </a:prstGeom>
          <a:noFill/>
        </p:spPr>
        <p:txBody>
          <a:bodyPr wrap="square" rtlCol="0">
            <a:spAutoFit/>
          </a:bodyPr>
          <a:lstStyle/>
          <a:p>
            <a:r>
              <a:rPr lang="en-GB" sz="4400" dirty="0"/>
              <a:t>Key Figures Within the Prospectus</a:t>
            </a:r>
          </a:p>
        </p:txBody>
      </p:sp>
      <p:sp>
        <p:nvSpPr>
          <p:cNvPr id="4" name="TextBox 3"/>
          <p:cNvSpPr txBox="1"/>
          <p:nvPr/>
        </p:nvSpPr>
        <p:spPr>
          <a:xfrm>
            <a:off x="839973" y="3221665"/>
            <a:ext cx="10558130" cy="369332"/>
          </a:xfrm>
          <a:prstGeom prst="rect">
            <a:avLst/>
          </a:prstGeom>
          <a:noFill/>
        </p:spPr>
        <p:txBody>
          <a:bodyPr wrap="square" rtlCol="0">
            <a:spAutoFit/>
          </a:bodyPr>
          <a:lstStyle/>
          <a:p>
            <a:endParaRPr lang="en-GB" dirty="0"/>
          </a:p>
        </p:txBody>
      </p:sp>
      <p:sp>
        <p:nvSpPr>
          <p:cNvPr id="5" name="Rectangle 4"/>
          <p:cNvSpPr/>
          <p:nvPr/>
        </p:nvSpPr>
        <p:spPr>
          <a:xfrm>
            <a:off x="196513" y="1410355"/>
            <a:ext cx="11845049" cy="5447645"/>
          </a:xfrm>
          <a:prstGeom prst="rect">
            <a:avLst/>
          </a:prstGeom>
        </p:spPr>
        <p:txBody>
          <a:bodyPr wrap="square">
            <a:spAutoFit/>
          </a:bodyPr>
          <a:lstStyle/>
          <a:p>
            <a:pPr>
              <a:spcAft>
                <a:spcPts val="0"/>
              </a:spcAft>
            </a:pPr>
            <a:r>
              <a:rPr lang="en-GB" sz="2400" dirty="0">
                <a:ea typeface="Calibri"/>
                <a:cs typeface="Times New Roman" panose="02020603050405020304" pitchFamily="18" charset="0"/>
              </a:rPr>
              <a:t>We are aiming to raise £522,000 overall for the purchase, refurbishment and initial operating funding. </a:t>
            </a:r>
          </a:p>
          <a:p>
            <a:pPr>
              <a:spcAft>
                <a:spcPts val="0"/>
              </a:spcAft>
            </a:pPr>
            <a:r>
              <a:rPr lang="en-GB" sz="2400" dirty="0">
                <a:ea typeface="Calibri"/>
                <a:cs typeface="Times New Roman" panose="02020603050405020304" pitchFamily="18" charset="0"/>
              </a:rPr>
              <a:t> </a:t>
            </a:r>
          </a:p>
          <a:p>
            <a:pPr>
              <a:spcAft>
                <a:spcPts val="0"/>
              </a:spcAft>
            </a:pPr>
            <a:r>
              <a:rPr lang="en-GB" sz="2400" dirty="0">
                <a:ea typeface="Calibri"/>
                <a:cs typeface="Times New Roman" panose="02020603050405020304" pitchFamily="18" charset="0"/>
              </a:rPr>
              <a:t>The share offer is through a community investment and we have a target to achieve a minimum of £250,000 in investment from the share offer to deliver our business plan. </a:t>
            </a:r>
          </a:p>
          <a:p>
            <a:pPr>
              <a:spcAft>
                <a:spcPts val="0"/>
              </a:spcAft>
            </a:pPr>
            <a:endParaRPr lang="en-GB" sz="2400" dirty="0">
              <a:ea typeface="Calibri"/>
              <a:cs typeface="Times New Roman" panose="02020603050405020304" pitchFamily="18" charset="0"/>
            </a:endParaRPr>
          </a:p>
          <a:p>
            <a:r>
              <a:rPr lang="en-GB" sz="2400" dirty="0"/>
              <a:t>The minimum investment is £200 per investor, with a maximum of £25,000 per individual investor. </a:t>
            </a:r>
          </a:p>
          <a:p>
            <a:endParaRPr lang="en-GB" sz="2400" dirty="0"/>
          </a:p>
          <a:p>
            <a:r>
              <a:rPr lang="en-GB" sz="2400" dirty="0"/>
              <a:t>Organisations who wish to support the Golden Lion are welcome to invest in the same way to a maximum to £100,000 to allow for an investment from the Community Share Booster Program. </a:t>
            </a:r>
          </a:p>
          <a:p>
            <a:endParaRPr lang="en-GB" dirty="0"/>
          </a:p>
          <a:p>
            <a:pPr>
              <a:spcAft>
                <a:spcPts val="0"/>
              </a:spcAft>
            </a:pPr>
            <a:endParaRPr lang="en-GB" dirty="0">
              <a:latin typeface="Verdana" panose="020B0604030504040204" pitchFamily="34" charset="0"/>
              <a:ea typeface="Calibri"/>
              <a:cs typeface="Times New Roman" panose="02020603050405020304" pitchFamily="18" charset="0"/>
            </a:endParaRPr>
          </a:p>
        </p:txBody>
      </p:sp>
    </p:spTree>
    <p:extLst>
      <p:ext uri="{BB962C8B-B14F-4D97-AF65-F5344CB8AC3E}">
        <p14:creationId xmlns="" xmlns:p14="http://schemas.microsoft.com/office/powerpoint/2010/main" val="636235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0719" y="5277535"/>
            <a:ext cx="9144000" cy="369332"/>
          </a:xfrm>
          <a:prstGeom prst="rect">
            <a:avLst/>
          </a:prstGeom>
        </p:spPr>
        <p:txBody>
          <a:bodyPr wrap="square">
            <a:spAutoFit/>
          </a:bodyPr>
          <a:lstStyle/>
          <a:p>
            <a:pPr algn="ctr"/>
            <a:r>
              <a:rPr lang="en-GB" dirty="0" smtClean="0"/>
              <a:t>https://goldenlionashtonhayes.co.uk/the-spotted-cow-at-holbrook/</a:t>
            </a:r>
            <a:endParaRPr lang="en-GB" dirty="0"/>
          </a:p>
        </p:txBody>
      </p:sp>
      <p:sp>
        <p:nvSpPr>
          <p:cNvPr id="3" name="TextBox 2"/>
          <p:cNvSpPr txBox="1"/>
          <p:nvPr/>
        </p:nvSpPr>
        <p:spPr>
          <a:xfrm>
            <a:off x="2008414" y="800100"/>
            <a:ext cx="8607613" cy="584775"/>
          </a:xfrm>
          <a:prstGeom prst="rect">
            <a:avLst/>
          </a:prstGeom>
          <a:noFill/>
        </p:spPr>
        <p:txBody>
          <a:bodyPr wrap="none" rtlCol="0">
            <a:spAutoFit/>
          </a:bodyPr>
          <a:lstStyle/>
          <a:p>
            <a:r>
              <a:rPr lang="en-GB" sz="3200" dirty="0"/>
              <a:t>So has this approach worked elsewhere?</a:t>
            </a:r>
          </a:p>
        </p:txBody>
      </p:sp>
      <p:sp>
        <p:nvSpPr>
          <p:cNvPr id="4" name="TextBox 3"/>
          <p:cNvSpPr txBox="1"/>
          <p:nvPr/>
        </p:nvSpPr>
        <p:spPr>
          <a:xfrm>
            <a:off x="1389155" y="2220686"/>
            <a:ext cx="9846129" cy="2308324"/>
          </a:xfrm>
          <a:prstGeom prst="rect">
            <a:avLst/>
          </a:prstGeom>
          <a:noFill/>
        </p:spPr>
        <p:txBody>
          <a:bodyPr wrap="square" rtlCol="0">
            <a:spAutoFit/>
          </a:bodyPr>
          <a:lstStyle/>
          <a:p>
            <a:pPr algn="ctr"/>
            <a:r>
              <a:rPr lang="en-GB" sz="2400" dirty="0"/>
              <a:t>Yes is the straight answer! The Spotted Cow at Holbrook is one of well over 50 Community owned and run pubs currently in business</a:t>
            </a:r>
          </a:p>
          <a:p>
            <a:pPr algn="ctr"/>
            <a:endParaRPr lang="en-GB" sz="2400" dirty="0"/>
          </a:p>
          <a:p>
            <a:pPr algn="ctr"/>
            <a:r>
              <a:rPr lang="en-GB" sz="2400" dirty="0"/>
              <a:t>Not one Community owned and managed pub has closed since it opened </a:t>
            </a:r>
            <a:r>
              <a:rPr lang="en-GB" sz="1200" dirty="0"/>
              <a:t>Source; Plunkett Foundation</a:t>
            </a:r>
            <a:endParaRPr lang="en-GB" sz="2400" dirty="0"/>
          </a:p>
        </p:txBody>
      </p:sp>
    </p:spTree>
    <p:extLst>
      <p:ext uri="{BB962C8B-B14F-4D97-AF65-F5344CB8AC3E}">
        <p14:creationId xmlns="" xmlns:p14="http://schemas.microsoft.com/office/powerpoint/2010/main" val="3909136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904" y="1417468"/>
            <a:ext cx="11064696" cy="5293757"/>
          </a:xfrm>
          <a:prstGeom prst="rect">
            <a:avLst/>
          </a:prstGeom>
        </p:spPr>
        <p:txBody>
          <a:bodyPr wrap="square">
            <a:spAutoFit/>
          </a:bodyPr>
          <a:lstStyle/>
          <a:p>
            <a:pPr marL="179388" indent="-179387">
              <a:spcAft>
                <a:spcPts val="0"/>
              </a:spcAft>
            </a:pPr>
            <a:r>
              <a:rPr lang="en-GB" sz="3200" dirty="0">
                <a:latin typeface="Verdana" panose="020B0604030504040204" pitchFamily="34" charset="0"/>
                <a:ea typeface="Calibri"/>
                <a:cs typeface="Times New Roman" panose="02020603050405020304" pitchFamily="18" charset="0"/>
              </a:rPr>
              <a:t>Potential Benefits Include:</a:t>
            </a:r>
          </a:p>
          <a:p>
            <a:pPr marL="179388" indent="-179387">
              <a:spcAft>
                <a:spcPts val="0"/>
              </a:spcAft>
            </a:pPr>
            <a:endParaRPr lang="en-GB" dirty="0">
              <a:latin typeface="Verdana" panose="020B0604030504040204" pitchFamily="34" charset="0"/>
              <a:ea typeface="Calibri"/>
              <a:cs typeface="Times New Roman" panose="02020603050405020304" pitchFamily="18" charset="0"/>
            </a:endParaRPr>
          </a:p>
          <a:p>
            <a:pPr marL="179388" indent="-179387">
              <a:buClr>
                <a:srgbClr val="000000"/>
              </a:buClr>
              <a:buSzPct val="100000"/>
              <a:buFont typeface="Arial" panose="020B0604020202020204" pitchFamily="34" charset="0"/>
              <a:buChar char="•"/>
            </a:pPr>
            <a:r>
              <a:rPr lang="en-GB" sz="2400" dirty="0">
                <a:latin typeface="Verdana" panose="020B0604030504040204" pitchFamily="34" charset="0"/>
                <a:ea typeface="Calibri"/>
                <a:cs typeface="Times New Roman" panose="02020603050405020304" pitchFamily="18" charset="0"/>
              </a:rPr>
              <a:t>Confidence that we are securing a long term focal point for our community</a:t>
            </a:r>
          </a:p>
          <a:p>
            <a:pPr marL="179388" indent="-179387">
              <a:buClr>
                <a:srgbClr val="000000"/>
              </a:buClr>
              <a:buSzPct val="100000"/>
              <a:buFont typeface="Arial" panose="020B0604020202020204" pitchFamily="34" charset="0"/>
              <a:buChar char="•"/>
            </a:pPr>
            <a:r>
              <a:rPr lang="en-GB" sz="2400" dirty="0">
                <a:latin typeface="Verdana" panose="020B0604030504040204" pitchFamily="34" charset="0"/>
                <a:ea typeface="Calibri"/>
                <a:cs typeface="Times New Roman" panose="02020603050405020304" pitchFamily="18" charset="0"/>
              </a:rPr>
              <a:t>Managing and owning a key village asset for the long term benefit of our residents</a:t>
            </a:r>
          </a:p>
          <a:p>
            <a:pPr marL="179388" indent="-179387">
              <a:buClr>
                <a:srgbClr val="000000"/>
              </a:buClr>
              <a:buSzPct val="100000"/>
              <a:buFont typeface="Arial" panose="020B0604020202020204" pitchFamily="34" charset="0"/>
              <a:buChar char="•"/>
            </a:pPr>
            <a:r>
              <a:rPr lang="en-GB" sz="2400" dirty="0">
                <a:latin typeface="Verdana" panose="020B0604030504040204" pitchFamily="34" charset="0"/>
                <a:ea typeface="Calibri"/>
                <a:cs typeface="Times New Roman" panose="02020603050405020304" pitchFamily="18" charset="0"/>
              </a:rPr>
              <a:t>Potential to give long term security to numerous village projects and organisations</a:t>
            </a:r>
          </a:p>
          <a:p>
            <a:pPr marL="179388" indent="-179387">
              <a:buClr>
                <a:srgbClr val="000000"/>
              </a:buClr>
              <a:buSzPct val="100000"/>
              <a:buFont typeface="Arial" panose="020B0604020202020204" pitchFamily="34" charset="0"/>
              <a:buChar char="•"/>
            </a:pPr>
            <a:r>
              <a:rPr lang="en-GB" sz="2400" dirty="0">
                <a:latin typeface="Verdana" panose="020B0604030504040204" pitchFamily="34" charset="0"/>
                <a:ea typeface="Calibri"/>
                <a:cs typeface="Times New Roman" panose="02020603050405020304" pitchFamily="18" charset="0"/>
              </a:rPr>
              <a:t>To improve </a:t>
            </a:r>
            <a:r>
              <a:rPr lang="en-GB" sz="2400" dirty="0" smtClean="0">
                <a:latin typeface="Verdana" panose="020B0604030504040204" pitchFamily="34" charset="0"/>
                <a:ea typeface="Calibri"/>
                <a:cs typeface="Times New Roman" panose="02020603050405020304" pitchFamily="18" charset="0"/>
              </a:rPr>
              <a:t>and </a:t>
            </a:r>
            <a:r>
              <a:rPr lang="en-GB" sz="2400" dirty="0">
                <a:latin typeface="Verdana" panose="020B0604030504040204" pitchFamily="34" charset="0"/>
                <a:ea typeface="Calibri"/>
                <a:cs typeface="Times New Roman" panose="02020603050405020304" pitchFamily="18" charset="0"/>
              </a:rPr>
              <a:t>maintain the appearance of the centre of our village</a:t>
            </a:r>
          </a:p>
          <a:p>
            <a:pPr marL="179388" indent="-179387">
              <a:buClr>
                <a:srgbClr val="000000"/>
              </a:buClr>
              <a:buSzPct val="100000"/>
              <a:buFont typeface="Arial" panose="020B0604020202020204" pitchFamily="34" charset="0"/>
              <a:buChar char="•"/>
            </a:pPr>
            <a:r>
              <a:rPr lang="en-GB" sz="2400" dirty="0">
                <a:latin typeface="Verdana" panose="020B0604030504040204" pitchFamily="34" charset="0"/>
                <a:ea typeface="Calibri"/>
                <a:cs typeface="Times New Roman" panose="02020603050405020304" pitchFamily="18" charset="0"/>
              </a:rPr>
              <a:t>Making Ashton Hayes more appealing to business and future investment/support</a:t>
            </a:r>
          </a:p>
          <a:p>
            <a:pPr marL="179388" indent="-179387">
              <a:buClr>
                <a:srgbClr val="000000"/>
              </a:buClr>
              <a:buSzPct val="100000"/>
              <a:buFont typeface="Arial" panose="020B0604020202020204" pitchFamily="34" charset="0"/>
              <a:buChar char="•"/>
            </a:pPr>
            <a:r>
              <a:rPr lang="en-GB" sz="2400" dirty="0">
                <a:latin typeface="Verdana" panose="020B0604030504040204" pitchFamily="34" charset="0"/>
                <a:ea typeface="Calibri"/>
                <a:cs typeface="Times New Roman" panose="02020603050405020304" pitchFamily="18" charset="0"/>
              </a:rPr>
              <a:t>Obtaining a return on your investment</a:t>
            </a:r>
          </a:p>
          <a:p>
            <a:pPr marL="179388" indent="-179387">
              <a:buClr>
                <a:srgbClr val="000000"/>
              </a:buClr>
              <a:buSzPct val="100000"/>
              <a:buFont typeface="Arial" panose="020B0604020202020204" pitchFamily="34" charset="0"/>
              <a:buChar char="•"/>
            </a:pPr>
            <a:r>
              <a:rPr lang="en-GB" sz="2400" dirty="0">
                <a:latin typeface="Verdana" panose="020B0604030504040204" pitchFamily="34" charset="0"/>
                <a:ea typeface="Calibri"/>
                <a:cs typeface="Times New Roman" panose="02020603050405020304" pitchFamily="18" charset="0"/>
              </a:rPr>
              <a:t>Making Ashton Hayes more appealing to new residents considering buying property</a:t>
            </a:r>
          </a:p>
        </p:txBody>
      </p:sp>
      <p:sp>
        <p:nvSpPr>
          <p:cNvPr id="3" name="TextBox 2"/>
          <p:cNvSpPr txBox="1"/>
          <p:nvPr/>
        </p:nvSpPr>
        <p:spPr>
          <a:xfrm>
            <a:off x="3267861" y="453782"/>
            <a:ext cx="5223674" cy="769441"/>
          </a:xfrm>
          <a:prstGeom prst="rect">
            <a:avLst/>
          </a:prstGeom>
          <a:noFill/>
        </p:spPr>
        <p:txBody>
          <a:bodyPr wrap="none" rtlCol="0">
            <a:spAutoFit/>
          </a:bodyPr>
          <a:lstStyle/>
          <a:p>
            <a:r>
              <a:rPr lang="en-GB" sz="4400" dirty="0"/>
              <a:t>Investor Benefits</a:t>
            </a:r>
          </a:p>
        </p:txBody>
      </p:sp>
    </p:spTree>
    <p:extLst>
      <p:ext uri="{BB962C8B-B14F-4D97-AF65-F5344CB8AC3E}">
        <p14:creationId xmlns="" xmlns:p14="http://schemas.microsoft.com/office/powerpoint/2010/main" val="2472145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929" y="1102577"/>
            <a:ext cx="11674928" cy="4770537"/>
          </a:xfrm>
          <a:prstGeom prst="rect">
            <a:avLst/>
          </a:prstGeom>
        </p:spPr>
        <p:txBody>
          <a:bodyPr wrap="square">
            <a:spAutoFit/>
          </a:bodyPr>
          <a:lstStyle/>
          <a:p>
            <a:pPr>
              <a:spcAft>
                <a:spcPts val="0"/>
              </a:spcAft>
            </a:pPr>
            <a:r>
              <a:rPr lang="en-GB" sz="3200" dirty="0">
                <a:latin typeface="Verdana" panose="020B0604030504040204" pitchFamily="34" charset="0"/>
                <a:ea typeface="Calibri"/>
                <a:cs typeface="Times New Roman" panose="02020603050405020304" pitchFamily="18" charset="0"/>
              </a:rPr>
              <a:t>Benefits include:</a:t>
            </a:r>
          </a:p>
          <a:p>
            <a:pPr>
              <a:spcAft>
                <a:spcPts val="0"/>
              </a:spcAft>
            </a:pPr>
            <a:endParaRPr lang="en-GB" sz="3200" dirty="0">
              <a:latin typeface="Verdana" panose="020B0604030504040204" pitchFamily="34" charset="0"/>
              <a:ea typeface="Calibri"/>
              <a:cs typeface="Times New Roman" panose="02020603050405020304" pitchFamily="18" charset="0"/>
            </a:endParaRPr>
          </a:p>
          <a:p>
            <a:pPr marL="342900" lvl="0" indent="-342900">
              <a:spcAft>
                <a:spcPts val="0"/>
              </a:spcAft>
              <a:buFont typeface="Verdana" panose="020B0604030504040204" pitchFamily="34" charset="0"/>
              <a:buChar char="•"/>
            </a:pPr>
            <a:r>
              <a:rPr lang="en-GB" sz="2400" dirty="0">
                <a:latin typeface="Verdana" panose="020B0604030504040204" pitchFamily="34" charset="0"/>
                <a:ea typeface="Calibri"/>
                <a:cs typeface="Times New Roman" panose="02020603050405020304" pitchFamily="18" charset="0"/>
              </a:rPr>
              <a:t>Strengthening the already strong community spirit and vibrancy of Ashton </a:t>
            </a:r>
            <a:r>
              <a:rPr lang="en-GB" sz="2400" dirty="0" smtClean="0">
                <a:latin typeface="Verdana" panose="020B0604030504040204" pitchFamily="34" charset="0"/>
                <a:ea typeface="Calibri"/>
                <a:cs typeface="Times New Roman" panose="02020603050405020304" pitchFamily="18" charset="0"/>
              </a:rPr>
              <a:t>Hayes</a:t>
            </a:r>
            <a:endParaRPr lang="en-GB" sz="2400" dirty="0">
              <a:latin typeface="Verdana" panose="020B0604030504040204" pitchFamily="34" charset="0"/>
              <a:ea typeface="Calibri"/>
              <a:cs typeface="Times New Roman" panose="02020603050405020304" pitchFamily="18" charset="0"/>
            </a:endParaRPr>
          </a:p>
          <a:p>
            <a:pPr marL="342900" lvl="0" indent="-342900">
              <a:spcAft>
                <a:spcPts val="0"/>
              </a:spcAft>
              <a:buFont typeface="Verdana" panose="020B0604030504040204" pitchFamily="34" charset="0"/>
              <a:buChar char="•"/>
            </a:pPr>
            <a:r>
              <a:rPr lang="en-GB" sz="2400" dirty="0">
                <a:latin typeface="Verdana" panose="020B0604030504040204" pitchFamily="34" charset="0"/>
                <a:ea typeface="Calibri"/>
                <a:cs typeface="Times New Roman" panose="02020603050405020304" pitchFamily="18" charset="0"/>
              </a:rPr>
              <a:t>Providing a central point of contact for community events</a:t>
            </a:r>
          </a:p>
          <a:p>
            <a:pPr marL="342900" lvl="0" indent="-342900">
              <a:spcAft>
                <a:spcPts val="0"/>
              </a:spcAft>
              <a:buFont typeface="Verdana" panose="020B0604030504040204" pitchFamily="34" charset="0"/>
              <a:buChar char="•"/>
            </a:pPr>
            <a:r>
              <a:rPr lang="en-GB" sz="2400" dirty="0">
                <a:latin typeface="Verdana" panose="020B0604030504040204" pitchFamily="34" charset="0"/>
                <a:ea typeface="Calibri"/>
                <a:cs typeface="Times New Roman" panose="02020603050405020304" pitchFamily="18" charset="0"/>
              </a:rPr>
              <a:t>Developing a reputation for good ale and food, beyond the immediate </a:t>
            </a:r>
            <a:r>
              <a:rPr lang="en-GB" sz="2400" dirty="0" smtClean="0">
                <a:latin typeface="Verdana" panose="020B0604030504040204" pitchFamily="34" charset="0"/>
                <a:ea typeface="Calibri"/>
                <a:cs typeface="Times New Roman" panose="02020603050405020304" pitchFamily="18" charset="0"/>
              </a:rPr>
              <a:t>environment</a:t>
            </a:r>
            <a:endParaRPr lang="en-GB" sz="2400" dirty="0">
              <a:latin typeface="Verdana" panose="020B0604030504040204" pitchFamily="34" charset="0"/>
              <a:ea typeface="Calibri"/>
              <a:cs typeface="Times New Roman" panose="02020603050405020304" pitchFamily="18" charset="0"/>
            </a:endParaRPr>
          </a:p>
          <a:p>
            <a:pPr marL="342900" lvl="0" indent="-342900">
              <a:spcAft>
                <a:spcPts val="0"/>
              </a:spcAft>
              <a:buFont typeface="Verdana" panose="020B0604030504040204" pitchFamily="34" charset="0"/>
              <a:buChar char="•"/>
            </a:pPr>
            <a:r>
              <a:rPr lang="en-GB" sz="2400" dirty="0">
                <a:latin typeface="Verdana" panose="020B0604030504040204" pitchFamily="34" charset="0"/>
                <a:ea typeface="Calibri"/>
                <a:cs typeface="Times New Roman" panose="02020603050405020304" pitchFamily="18" charset="0"/>
              </a:rPr>
              <a:t>A venue for social, family and charity events in the local </a:t>
            </a:r>
            <a:r>
              <a:rPr lang="en-GB" sz="2400" dirty="0" smtClean="0">
                <a:latin typeface="Verdana" panose="020B0604030504040204" pitchFamily="34" charset="0"/>
                <a:ea typeface="Calibri"/>
                <a:cs typeface="Times New Roman" panose="02020603050405020304" pitchFamily="18" charset="0"/>
              </a:rPr>
              <a:t>community</a:t>
            </a:r>
            <a:endParaRPr lang="en-GB" sz="2400" dirty="0">
              <a:latin typeface="Verdana" panose="020B0604030504040204" pitchFamily="34" charset="0"/>
              <a:ea typeface="Calibri"/>
              <a:cs typeface="Times New Roman" panose="02020603050405020304" pitchFamily="18" charset="0"/>
            </a:endParaRPr>
          </a:p>
          <a:p>
            <a:pPr marL="342900" lvl="0" indent="-342900">
              <a:spcAft>
                <a:spcPts val="0"/>
              </a:spcAft>
              <a:buFont typeface="Verdana" panose="020B0604030504040204" pitchFamily="34" charset="0"/>
              <a:buChar char="•"/>
            </a:pPr>
            <a:r>
              <a:rPr lang="en-GB" sz="2400" dirty="0">
                <a:latin typeface="Verdana" panose="020B0604030504040204" pitchFamily="34" charset="0"/>
                <a:ea typeface="Calibri"/>
                <a:cs typeface="Times New Roman" panose="02020603050405020304" pitchFamily="18" charset="0"/>
              </a:rPr>
              <a:t>Re-investing surplus profits in refurbishing the Golden Lion to create a friendly, welcoming focus, whilst providing local </a:t>
            </a:r>
            <a:r>
              <a:rPr lang="en-GB" sz="2400" dirty="0" smtClean="0">
                <a:latin typeface="Verdana" panose="020B0604030504040204" pitchFamily="34" charset="0"/>
                <a:ea typeface="Calibri"/>
                <a:cs typeface="Times New Roman" panose="02020603050405020304" pitchFamily="18" charset="0"/>
              </a:rPr>
              <a:t>employment</a:t>
            </a:r>
            <a:endParaRPr lang="en-GB" sz="2400" dirty="0">
              <a:latin typeface="Verdana" panose="020B0604030504040204" pitchFamily="34" charset="0"/>
              <a:ea typeface="Calibri"/>
              <a:cs typeface="Times New Roman" panose="02020603050405020304" pitchFamily="18" charset="0"/>
            </a:endParaRPr>
          </a:p>
          <a:p>
            <a:pPr marL="342900" lvl="0" indent="-342900">
              <a:spcAft>
                <a:spcPts val="0"/>
              </a:spcAft>
              <a:buFont typeface="Verdana" panose="020B0604030504040204" pitchFamily="34" charset="0"/>
              <a:buChar char="•"/>
            </a:pPr>
            <a:r>
              <a:rPr lang="en-GB" sz="2400" dirty="0">
                <a:latin typeface="Verdana" panose="020B0604030504040204" pitchFamily="34" charset="0"/>
                <a:ea typeface="Calibri"/>
                <a:cs typeface="Times New Roman" panose="02020603050405020304" pitchFamily="18" charset="0"/>
              </a:rPr>
              <a:t>Using local produce, to strengthen the local economy and improve the </a:t>
            </a:r>
            <a:r>
              <a:rPr lang="en-GB" sz="2400" dirty="0" smtClean="0">
                <a:latin typeface="Verdana" panose="020B0604030504040204" pitchFamily="34" charset="0"/>
                <a:ea typeface="Calibri"/>
                <a:cs typeface="Times New Roman" panose="02020603050405020304" pitchFamily="18" charset="0"/>
              </a:rPr>
              <a:t>environment</a:t>
            </a:r>
            <a:endParaRPr lang="en-GB" sz="2400" dirty="0">
              <a:latin typeface="Verdana" panose="020B0604030504040204" pitchFamily="34" charset="0"/>
              <a:ea typeface="Calibri"/>
              <a:cs typeface="Times New Roman" panose="02020603050405020304" pitchFamily="18" charset="0"/>
            </a:endParaRPr>
          </a:p>
        </p:txBody>
      </p:sp>
      <p:sp>
        <p:nvSpPr>
          <p:cNvPr id="3" name="TextBox 2"/>
          <p:cNvSpPr txBox="1"/>
          <p:nvPr/>
        </p:nvSpPr>
        <p:spPr>
          <a:xfrm>
            <a:off x="3202546" y="323154"/>
            <a:ext cx="5928674" cy="769441"/>
          </a:xfrm>
          <a:prstGeom prst="rect">
            <a:avLst/>
          </a:prstGeom>
          <a:noFill/>
        </p:spPr>
        <p:txBody>
          <a:bodyPr wrap="none" rtlCol="0">
            <a:spAutoFit/>
          </a:bodyPr>
          <a:lstStyle/>
          <a:p>
            <a:r>
              <a:rPr lang="en-GB" sz="4400" dirty="0"/>
              <a:t>Community Benefits</a:t>
            </a:r>
          </a:p>
        </p:txBody>
      </p:sp>
    </p:spTree>
    <p:extLst>
      <p:ext uri="{BB962C8B-B14F-4D97-AF65-F5344CB8AC3E}">
        <p14:creationId xmlns="" xmlns:p14="http://schemas.microsoft.com/office/powerpoint/2010/main" val="959917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Numbers Responding to Pub Survey</a:t>
            </a:r>
          </a:p>
        </p:txBody>
      </p:sp>
      <p:graphicFrame>
        <p:nvGraphicFramePr>
          <p:cNvPr id="4" name="Content Placeholder 3"/>
          <p:cNvGraphicFramePr>
            <a:graphicFrameLocks noGrp="1"/>
          </p:cNvGraphicFramePr>
          <p:nvPr>
            <p:ph idx="1"/>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Responses to Pub Survey Questions</a:t>
            </a:r>
          </a:p>
        </p:txBody>
      </p:sp>
      <p:graphicFrame>
        <p:nvGraphicFramePr>
          <p:cNvPr id="8" name="Content Placeholder 7"/>
          <p:cNvGraphicFramePr>
            <a:graphicFrameLocks noGrp="1"/>
          </p:cNvGraphicFramePr>
          <p:nvPr>
            <p:ph idx="1"/>
          </p:nvPr>
        </p:nvGraphicFramePr>
        <p:xfrm>
          <a:off x="807308" y="1464277"/>
          <a:ext cx="3420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4484853" y="1390703"/>
          <a:ext cx="342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8130098" y="1365989"/>
          <a:ext cx="342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716044" y="4084297"/>
          <a:ext cx="3420000" cy="21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nvGraphicFramePr>
        <p:xfrm>
          <a:off x="4373644" y="3997980"/>
          <a:ext cx="3420000" cy="25196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p:nvPr/>
        </p:nvGraphicFramePr>
        <p:xfrm>
          <a:off x="8154811" y="3812449"/>
          <a:ext cx="3420000" cy="252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 xmlns:p14="http://schemas.microsoft.com/office/powerpoint/2010/main" val="106329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186612"/>
            <a:ext cx="10515600" cy="737119"/>
          </a:xfrm>
        </p:spPr>
        <p:txBody>
          <a:bodyPr>
            <a:normAutofit fontScale="90000"/>
          </a:bodyPr>
          <a:lstStyle/>
          <a:p>
            <a:r>
              <a:rPr lang="en-GB" dirty="0"/>
              <a:t>Next Steps</a:t>
            </a:r>
          </a:p>
        </p:txBody>
      </p:sp>
      <p:sp>
        <p:nvSpPr>
          <p:cNvPr id="3" name="Content Placeholder 2"/>
          <p:cNvSpPr>
            <a:spLocks noGrp="1"/>
          </p:cNvSpPr>
          <p:nvPr>
            <p:ph idx="1"/>
          </p:nvPr>
        </p:nvSpPr>
        <p:spPr>
          <a:xfrm>
            <a:off x="402771" y="1012372"/>
            <a:ext cx="11353799" cy="5660572"/>
          </a:xfrm>
        </p:spPr>
        <p:txBody>
          <a:bodyPr>
            <a:normAutofit fontScale="85000" lnSpcReduction="10000"/>
          </a:bodyPr>
          <a:lstStyle/>
          <a:p>
            <a:pPr marL="179388" indent="-179387">
              <a:buNone/>
            </a:pPr>
            <a:endParaRPr lang="en-GB" dirty="0"/>
          </a:p>
          <a:p>
            <a:pPr marL="179388" indent="-179387">
              <a:buClr>
                <a:srgbClr val="000000"/>
              </a:buClr>
              <a:buSzPct val="100000"/>
            </a:pPr>
            <a:r>
              <a:rPr lang="en-GB" dirty="0"/>
              <a:t>Share Offer Launch meeting today</a:t>
            </a:r>
          </a:p>
          <a:p>
            <a:pPr marL="179388" indent="-179387">
              <a:buClr>
                <a:srgbClr val="000000"/>
              </a:buClr>
              <a:buSzPct val="100000"/>
            </a:pPr>
            <a:r>
              <a:rPr lang="en-GB" dirty="0"/>
              <a:t>Offer formally opens on Monday</a:t>
            </a:r>
          </a:p>
          <a:p>
            <a:pPr marL="179388" indent="-179387">
              <a:buClr>
                <a:srgbClr val="000000"/>
              </a:buClr>
              <a:buSzPct val="100000"/>
            </a:pPr>
            <a:r>
              <a:rPr lang="en-GB" dirty="0"/>
              <a:t>Business Plan </a:t>
            </a:r>
            <a:r>
              <a:rPr lang="en-GB" dirty="0" smtClean="0"/>
              <a:t>and </a:t>
            </a:r>
            <a:r>
              <a:rPr lang="en-GB" dirty="0"/>
              <a:t>Share Document available on the website</a:t>
            </a:r>
          </a:p>
          <a:p>
            <a:pPr marL="179388" indent="-179387">
              <a:buClr>
                <a:srgbClr val="000000"/>
              </a:buClr>
              <a:buSzPct val="100000"/>
            </a:pPr>
            <a:r>
              <a:rPr lang="en-GB" dirty="0"/>
              <a:t>Press release to be sent out</a:t>
            </a:r>
          </a:p>
          <a:p>
            <a:pPr marL="179388" indent="-179387">
              <a:buClr>
                <a:srgbClr val="000000"/>
              </a:buClr>
              <a:buSzPct val="100000"/>
            </a:pPr>
            <a:r>
              <a:rPr lang="en-GB" dirty="0"/>
              <a:t>Distribute Share Offer document to all homes</a:t>
            </a:r>
          </a:p>
          <a:p>
            <a:pPr marL="179388" indent="-179387">
              <a:buClr>
                <a:srgbClr val="000000"/>
              </a:buClr>
              <a:buSzPct val="100000"/>
            </a:pPr>
            <a:r>
              <a:rPr lang="en-GB" dirty="0"/>
              <a:t>Drop in sessions at the parish rooms Saturday 3</a:t>
            </a:r>
            <a:r>
              <a:rPr lang="en-GB" baseline="30000" dirty="0"/>
              <a:t>rd</a:t>
            </a:r>
            <a:r>
              <a:rPr lang="en-GB" dirty="0"/>
              <a:t>, 17</a:t>
            </a:r>
            <a:r>
              <a:rPr lang="en-GB" baseline="30000" dirty="0"/>
              <a:t>th</a:t>
            </a:r>
            <a:r>
              <a:rPr lang="en-GB" dirty="0"/>
              <a:t> and 24</a:t>
            </a:r>
            <a:r>
              <a:rPr lang="en-GB" baseline="30000" dirty="0"/>
              <a:t>th</a:t>
            </a:r>
            <a:r>
              <a:rPr lang="en-GB" dirty="0"/>
              <a:t> March</a:t>
            </a:r>
          </a:p>
          <a:p>
            <a:pPr marL="179388" indent="-179387">
              <a:buClr>
                <a:srgbClr val="000000"/>
              </a:buClr>
              <a:buSzPct val="100000"/>
            </a:pPr>
            <a:r>
              <a:rPr lang="en-GB" dirty="0"/>
              <a:t>Continue publicising the share offer</a:t>
            </a:r>
          </a:p>
          <a:p>
            <a:pPr marL="179388" indent="-179387">
              <a:buClr>
                <a:srgbClr val="000000"/>
              </a:buClr>
              <a:buSzPct val="100000"/>
            </a:pPr>
            <a:r>
              <a:rPr lang="en-GB" dirty="0"/>
              <a:t>Next Pop up Pub is 3</a:t>
            </a:r>
            <a:r>
              <a:rPr lang="en-GB" baseline="30000" dirty="0"/>
              <a:t>rd</a:t>
            </a:r>
            <a:r>
              <a:rPr lang="en-GB" dirty="0"/>
              <a:t> March, 7.30 in the parish rooms</a:t>
            </a:r>
          </a:p>
          <a:p>
            <a:pPr marL="179388" indent="-179387">
              <a:buClr>
                <a:srgbClr val="000000"/>
              </a:buClr>
              <a:buSzPct val="100000"/>
            </a:pPr>
            <a:r>
              <a:rPr lang="en-GB" dirty="0"/>
              <a:t>Let us have your email address for the latest updates</a:t>
            </a:r>
          </a:p>
          <a:p>
            <a:pPr marL="179388" indent="-179387">
              <a:buClr>
                <a:srgbClr val="000000"/>
              </a:buClr>
              <a:buSzPct val="100000"/>
            </a:pPr>
            <a:r>
              <a:rPr lang="en-GB" dirty="0"/>
              <a:t>Spread the word!</a:t>
            </a:r>
          </a:p>
          <a:p>
            <a:endParaRPr lang="en-GB" i="1" dirty="0"/>
          </a:p>
        </p:txBody>
      </p:sp>
    </p:spTree>
    <p:extLst>
      <p:ext uri="{BB962C8B-B14F-4D97-AF65-F5344CB8AC3E}">
        <p14:creationId xmlns="" xmlns:p14="http://schemas.microsoft.com/office/powerpoint/2010/main" val="326242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 of this Meeting</a:t>
            </a:r>
          </a:p>
        </p:txBody>
      </p:sp>
      <p:sp>
        <p:nvSpPr>
          <p:cNvPr id="3" name="Content Placeholder 2"/>
          <p:cNvSpPr>
            <a:spLocks noGrp="1"/>
          </p:cNvSpPr>
          <p:nvPr>
            <p:ph idx="1"/>
          </p:nvPr>
        </p:nvSpPr>
        <p:spPr/>
        <p:txBody>
          <a:bodyPr/>
          <a:lstStyle/>
          <a:p>
            <a:r>
              <a:rPr lang="en-GB" dirty="0"/>
              <a:t>To update you as to the current position</a:t>
            </a:r>
          </a:p>
          <a:p>
            <a:r>
              <a:rPr lang="en-GB" dirty="0"/>
              <a:t>Outline the Share Offer</a:t>
            </a:r>
          </a:p>
          <a:p>
            <a:r>
              <a:rPr lang="en-GB" dirty="0"/>
              <a:t>Proposed next steps</a:t>
            </a:r>
          </a:p>
          <a:p>
            <a:r>
              <a:rPr lang="en-GB" dirty="0"/>
              <a:t>Address questions arising</a:t>
            </a:r>
          </a:p>
          <a:p>
            <a:r>
              <a:rPr lang="en-GB" dirty="0"/>
              <a:t>Obtain feedback and comment</a:t>
            </a:r>
          </a:p>
        </p:txBody>
      </p:sp>
    </p:spTree>
    <p:extLst>
      <p:ext uri="{BB962C8B-B14F-4D97-AF65-F5344CB8AC3E}">
        <p14:creationId xmlns="" xmlns:p14="http://schemas.microsoft.com/office/powerpoint/2010/main" val="1287172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 and Keep in Touch</a:t>
            </a:r>
          </a:p>
        </p:txBody>
      </p:sp>
      <p:sp>
        <p:nvSpPr>
          <p:cNvPr id="4" name="TextBox 3"/>
          <p:cNvSpPr txBox="1"/>
          <p:nvPr/>
        </p:nvSpPr>
        <p:spPr>
          <a:xfrm>
            <a:off x="2841764" y="2727584"/>
            <a:ext cx="184731" cy="369332"/>
          </a:xfrm>
          <a:prstGeom prst="rect">
            <a:avLst/>
          </a:prstGeom>
          <a:noFill/>
        </p:spPr>
        <p:txBody>
          <a:bodyPr wrap="none" rtlCol="0">
            <a:spAutoFit/>
          </a:bodyPr>
          <a:lstStyle/>
          <a:p>
            <a:endParaRPr lang="en-US" dirty="0"/>
          </a:p>
        </p:txBody>
      </p:sp>
      <p:sp>
        <p:nvSpPr>
          <p:cNvPr id="5" name="TextBox 4"/>
          <p:cNvSpPr txBox="1"/>
          <p:nvPr/>
        </p:nvSpPr>
        <p:spPr>
          <a:xfrm>
            <a:off x="1161537" y="1717589"/>
            <a:ext cx="10165915" cy="3202800"/>
          </a:xfrm>
          <a:prstGeom prst="rect">
            <a:avLst/>
          </a:prstGeom>
          <a:noFill/>
        </p:spPr>
        <p:txBody>
          <a:bodyPr wrap="square" rtlCol="0">
            <a:spAutoFit/>
          </a:bodyPr>
          <a:lstStyle/>
          <a:p>
            <a:pPr algn="ctr"/>
            <a:r>
              <a:rPr lang="en-US" sz="2800" dirty="0"/>
              <a:t>Website: goldenlionashtonhayes.co.uk</a:t>
            </a:r>
          </a:p>
          <a:p>
            <a:pPr algn="ctr"/>
            <a:endParaRPr lang="en-US" sz="2800" dirty="0"/>
          </a:p>
          <a:p>
            <a:pPr algn="ctr"/>
            <a:r>
              <a:rPr lang="en-US" sz="2800" dirty="0"/>
              <a:t>Facebook: facebook.com/</a:t>
            </a:r>
            <a:r>
              <a:rPr lang="en-US" sz="2800" dirty="0" err="1"/>
              <a:t>thegoldenlionashtonhayes</a:t>
            </a:r>
            <a:r>
              <a:rPr lang="en-US" sz="2800" dirty="0"/>
              <a:t>/</a:t>
            </a:r>
          </a:p>
          <a:p>
            <a:pPr algn="ctr"/>
            <a:endParaRPr lang="en-US" sz="2800" dirty="0"/>
          </a:p>
          <a:p>
            <a:pPr algn="ctr"/>
            <a:r>
              <a:rPr lang="en-US" sz="2800" dirty="0"/>
              <a:t>Twitter: twitter.com/</a:t>
            </a:r>
            <a:r>
              <a:rPr lang="en-US" sz="2800" dirty="0" err="1"/>
              <a:t>goldlionashton</a:t>
            </a:r>
            <a:endParaRPr lang="en-US" sz="2800" dirty="0"/>
          </a:p>
          <a:p>
            <a:pPr algn="ctr"/>
            <a:endParaRPr lang="en-US" sz="2800" dirty="0"/>
          </a:p>
          <a:p>
            <a:pPr algn="ctr"/>
            <a:r>
              <a:rPr lang="en-US" sz="2800" dirty="0"/>
              <a:t>Email: </a:t>
            </a:r>
            <a:r>
              <a:rPr lang="en-GB" sz="2800" dirty="0"/>
              <a:t>goldenlionashtonhayes@btinternet.com</a:t>
            </a:r>
            <a:endParaRPr lang="en-US" sz="2800" dirty="0"/>
          </a:p>
        </p:txBody>
      </p:sp>
    </p:spTree>
    <p:extLst>
      <p:ext uri="{BB962C8B-B14F-4D97-AF65-F5344CB8AC3E}">
        <p14:creationId xmlns="" xmlns:p14="http://schemas.microsoft.com/office/powerpoint/2010/main" val="686115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74638"/>
            <a:ext cx="10972800" cy="2592130"/>
          </a:xfrm>
        </p:spPr>
        <p:txBody>
          <a:bodyPr>
            <a:normAutofit/>
          </a:bodyPr>
          <a:lstStyle/>
          <a:p>
            <a:r>
              <a:rPr lang="en-GB" altLang="en-US" dirty="0"/>
              <a:t>Thank You to</a:t>
            </a:r>
            <a:br>
              <a:rPr lang="en-GB" altLang="en-US" dirty="0"/>
            </a:br>
            <a:r>
              <a:rPr lang="en-GB" altLang="en-US" dirty="0"/>
              <a:t>The Plunkett Foundation</a:t>
            </a:r>
          </a:p>
        </p:txBody>
      </p:sp>
      <p:sp>
        <p:nvSpPr>
          <p:cNvPr id="10243" name="Text Box 3"/>
          <p:cNvSpPr txBox="1">
            <a:spLocks noChangeArrowheads="1"/>
          </p:cNvSpPr>
          <p:nvPr/>
        </p:nvSpPr>
        <p:spPr bwMode="auto">
          <a:xfrm>
            <a:off x="2514601" y="5029200"/>
            <a:ext cx="21336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dirty="0"/>
              <a:t> </a:t>
            </a:r>
          </a:p>
        </p:txBody>
      </p:sp>
      <p:pic>
        <p:nvPicPr>
          <p:cNvPr id="10244" name="Picture 4" descr="C:\Users\kateharrison\Pictures\plunkett_logo.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20530" y="3409106"/>
            <a:ext cx="2463282" cy="1166326"/>
          </a:xfrm>
          <a:prstGeom prst="rect">
            <a:avLst/>
          </a:prstGeom>
          <a:noFill/>
          <a:extLst>
            <a:ext uri="{909E8E84-426E-40dd-AFC4-6F175D3DCCD1}">
              <a14:hiddenFill xmlns:a14="http://schemas.microsoft.com/office/drawing/2010/main" xmlns="">
                <a:solidFill>
                  <a:srgbClr val="FFFFFF"/>
                </a:solidFill>
              </a14:hiddenFill>
            </a:ext>
          </a:extLst>
        </p:spPr>
      </p:pic>
      <p:sp>
        <p:nvSpPr>
          <p:cNvPr id="10245" name="Text Box 5"/>
          <p:cNvSpPr txBox="1">
            <a:spLocks noChangeArrowheads="1"/>
          </p:cNvSpPr>
          <p:nvPr/>
        </p:nvSpPr>
        <p:spPr bwMode="auto">
          <a:xfrm>
            <a:off x="7467600" y="5029200"/>
            <a:ext cx="236220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dirty="0"/>
          </a:p>
        </p:txBody>
      </p:sp>
      <p:pic>
        <p:nvPicPr>
          <p:cNvPr id="10246" name="Picture 6" descr="C:\Users\kateharrison\Pictures\pubs-logo.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98899" y="3346622"/>
            <a:ext cx="2267337" cy="1155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219791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Let Us Know What You Want</a:t>
            </a:r>
          </a:p>
        </p:txBody>
      </p:sp>
      <p:sp>
        <p:nvSpPr>
          <p:cNvPr id="3" name="TextBox 2"/>
          <p:cNvSpPr txBox="1"/>
          <p:nvPr/>
        </p:nvSpPr>
        <p:spPr>
          <a:xfrm>
            <a:off x="803189" y="1964725"/>
            <a:ext cx="10354961" cy="4524315"/>
          </a:xfrm>
          <a:prstGeom prst="rect">
            <a:avLst/>
          </a:prstGeom>
          <a:noFill/>
        </p:spPr>
        <p:txBody>
          <a:bodyPr wrap="square" rtlCol="0">
            <a:spAutoFit/>
          </a:bodyPr>
          <a:lstStyle/>
          <a:p>
            <a:pPr algn="ctr"/>
            <a:r>
              <a:rPr lang="en-GB" sz="3600" dirty="0"/>
              <a:t>Let us know what else you may want from your pub</a:t>
            </a:r>
          </a:p>
          <a:p>
            <a:pPr algn="ctr"/>
            <a:endParaRPr lang="en-GB" sz="3600" dirty="0"/>
          </a:p>
          <a:p>
            <a:pPr algn="ctr"/>
            <a:r>
              <a:rPr lang="en-GB" sz="3600" dirty="0"/>
              <a:t>Write it on a post-it note and stick it to the board on your way out</a:t>
            </a:r>
          </a:p>
          <a:p>
            <a:pPr algn="ctr"/>
            <a:endParaRPr lang="en-GB" sz="3600" dirty="0"/>
          </a:p>
          <a:p>
            <a:pPr algn="ctr"/>
            <a:endParaRPr lang="en-GB" sz="3600" dirty="0"/>
          </a:p>
          <a:p>
            <a:pPr algn="ctr"/>
            <a:r>
              <a:rPr lang="en-GB" sz="3600" b="1" dirty="0"/>
              <a:t>THANK YOU FOR YOUR SUPPORT </a:t>
            </a:r>
          </a:p>
        </p:txBody>
      </p:sp>
    </p:spTree>
    <p:extLst>
      <p:ext uri="{BB962C8B-B14F-4D97-AF65-F5344CB8AC3E}">
        <p14:creationId xmlns="" xmlns:p14="http://schemas.microsoft.com/office/powerpoint/2010/main" val="134366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p>
        </p:txBody>
      </p:sp>
      <p:sp>
        <p:nvSpPr>
          <p:cNvPr id="3" name="Content Placeholder 2"/>
          <p:cNvSpPr>
            <a:spLocks noGrp="1"/>
          </p:cNvSpPr>
          <p:nvPr>
            <p:ph idx="1"/>
          </p:nvPr>
        </p:nvSpPr>
        <p:spPr/>
        <p:txBody>
          <a:bodyPr>
            <a:normAutofit fontScale="70000" lnSpcReduction="20000"/>
          </a:bodyPr>
          <a:lstStyle/>
          <a:p>
            <a:r>
              <a:rPr lang="en-GB" dirty="0"/>
              <a:t>Background &amp; Progress Update</a:t>
            </a:r>
          </a:p>
          <a:p>
            <a:r>
              <a:rPr lang="en-GB" dirty="0"/>
              <a:t>Ashton Hayes Community Hub Ltd</a:t>
            </a:r>
          </a:p>
          <a:p>
            <a:r>
              <a:rPr lang="en-GB" dirty="0"/>
              <a:t>The Share Offer</a:t>
            </a:r>
          </a:p>
          <a:p>
            <a:r>
              <a:rPr lang="en-GB" dirty="0"/>
              <a:t>Site Visit</a:t>
            </a:r>
          </a:p>
          <a:p>
            <a:r>
              <a:rPr lang="en-GB" dirty="0"/>
              <a:t>How this has Worked Elsewhere</a:t>
            </a:r>
          </a:p>
          <a:p>
            <a:r>
              <a:rPr lang="en-GB" dirty="0"/>
              <a:t>Benefits of Supporting the Offer</a:t>
            </a:r>
          </a:p>
          <a:p>
            <a:r>
              <a:rPr lang="en-GB" dirty="0"/>
              <a:t>Survey Results</a:t>
            </a:r>
          </a:p>
          <a:p>
            <a:r>
              <a:rPr lang="en-GB" dirty="0"/>
              <a:t>Next Steps</a:t>
            </a:r>
          </a:p>
          <a:p>
            <a:r>
              <a:rPr lang="en-GB" dirty="0"/>
              <a:t>Q&amp;A</a:t>
            </a:r>
          </a:p>
          <a:p>
            <a:r>
              <a:rPr lang="en-GB" dirty="0"/>
              <a:t>Keep in Touch</a:t>
            </a:r>
          </a:p>
          <a:p>
            <a:r>
              <a:rPr lang="en-GB" dirty="0"/>
              <a:t>Thank you to Plunkett Foundation</a:t>
            </a:r>
          </a:p>
          <a:p>
            <a:r>
              <a:rPr lang="en-GB" dirty="0"/>
              <a:t>Feedback</a:t>
            </a:r>
          </a:p>
          <a:p>
            <a:endParaRPr lang="en-GB" dirty="0"/>
          </a:p>
        </p:txBody>
      </p:sp>
    </p:spTree>
    <p:extLst>
      <p:ext uri="{BB962C8B-B14F-4D97-AF65-F5344CB8AC3E}">
        <p14:creationId xmlns="" xmlns:p14="http://schemas.microsoft.com/office/powerpoint/2010/main" val="878231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sp>
        <p:nvSpPr>
          <p:cNvPr id="3" name="Content Placeholder 2"/>
          <p:cNvSpPr>
            <a:spLocks noGrp="1"/>
          </p:cNvSpPr>
          <p:nvPr>
            <p:ph idx="1"/>
          </p:nvPr>
        </p:nvSpPr>
        <p:spPr>
          <a:xfrm>
            <a:off x="593124" y="1482812"/>
            <a:ext cx="10923373" cy="4843848"/>
          </a:xfrm>
        </p:spPr>
        <p:txBody>
          <a:bodyPr>
            <a:normAutofit fontScale="70000" lnSpcReduction="20000"/>
          </a:bodyPr>
          <a:lstStyle/>
          <a:p>
            <a:pPr marL="801688" indent="-273050">
              <a:tabLst>
                <a:tab pos="803275" algn="l"/>
              </a:tabLst>
            </a:pPr>
            <a:r>
              <a:rPr lang="en-GB" sz="2900" dirty="0"/>
              <a:t>2013</a:t>
            </a:r>
          </a:p>
          <a:p>
            <a:pPr marL="1201738" lvl="1" indent="-273050">
              <a:tabLst>
                <a:tab pos="803275" algn="l"/>
              </a:tabLst>
            </a:pPr>
            <a:r>
              <a:rPr lang="en-GB" sz="2900" dirty="0"/>
              <a:t>January	Pub closed</a:t>
            </a:r>
          </a:p>
          <a:p>
            <a:pPr marL="801688" indent="-273050"/>
            <a:r>
              <a:rPr lang="en-GB" sz="2900" dirty="0"/>
              <a:t>2016</a:t>
            </a:r>
          </a:p>
          <a:p>
            <a:pPr marL="1201738" lvl="1" indent="-273050"/>
            <a:r>
              <a:rPr lang="en-GB" sz="2900" dirty="0"/>
              <a:t>January	Initial views of community sought</a:t>
            </a:r>
          </a:p>
          <a:p>
            <a:pPr marL="1201738" lvl="1" indent="-273050"/>
            <a:r>
              <a:rPr lang="en-GB" sz="2900" dirty="0"/>
              <a:t>July		Initial building survey and valuation</a:t>
            </a:r>
          </a:p>
          <a:p>
            <a:pPr marL="801688" indent="-273050"/>
            <a:r>
              <a:rPr lang="en-GB" sz="2900" dirty="0"/>
              <a:t>2017</a:t>
            </a:r>
          </a:p>
          <a:p>
            <a:pPr marL="1201738" lvl="1" indent="-273050"/>
            <a:r>
              <a:rPr lang="en-GB" sz="2900" dirty="0"/>
              <a:t>March	Community interest to purchase raised with owner</a:t>
            </a:r>
          </a:p>
          <a:p>
            <a:pPr marL="1201738" lvl="1" indent="-273050"/>
            <a:r>
              <a:rPr lang="en-GB" sz="2900" dirty="0"/>
              <a:t>May		</a:t>
            </a:r>
            <a:r>
              <a:rPr lang="en-GB" sz="2900" dirty="0" err="1"/>
              <a:t>CWaC</a:t>
            </a:r>
            <a:r>
              <a:rPr lang="en-GB" sz="2900" dirty="0"/>
              <a:t> consulted </a:t>
            </a:r>
          </a:p>
          <a:p>
            <a:pPr marL="1201738" lvl="1" indent="-273050"/>
            <a:r>
              <a:rPr lang="en-GB" sz="2900" dirty="0"/>
              <a:t>June		Further informal discussions with owner reach impasse</a:t>
            </a:r>
          </a:p>
          <a:p>
            <a:pPr marL="1201738" lvl="1" indent="-273050"/>
            <a:r>
              <a:rPr lang="en-GB" sz="2900" dirty="0"/>
              <a:t>July		NP developed and adopted by Chester West &amp; Chester Council 	</a:t>
            </a:r>
          </a:p>
          <a:p>
            <a:pPr marL="1201738" lvl="1" indent="-273050"/>
            <a:r>
              <a:rPr lang="en-GB" sz="2900" dirty="0"/>
              <a:t>Summer	Working group review options and develop broad approach</a:t>
            </a:r>
          </a:p>
          <a:p>
            <a:pPr marL="1201738" lvl="1" indent="-273050"/>
            <a:r>
              <a:rPr lang="en-GB" sz="2900" dirty="0"/>
              <a:t>October	GL put on market and Plunkett engaged</a:t>
            </a:r>
          </a:p>
          <a:p>
            <a:pPr marL="1201738" lvl="1" indent="-273050"/>
            <a:r>
              <a:rPr lang="en-GB" sz="2900" dirty="0"/>
              <a:t>October 25	Residents Consultation Meeting</a:t>
            </a:r>
          </a:p>
        </p:txBody>
      </p:sp>
    </p:spTree>
    <p:extLst>
      <p:ext uri="{BB962C8B-B14F-4D97-AF65-F5344CB8AC3E}">
        <p14:creationId xmlns="" xmlns:p14="http://schemas.microsoft.com/office/powerpoint/2010/main" val="2132773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Progress since last Meeting</a:t>
            </a:r>
          </a:p>
        </p:txBody>
      </p:sp>
      <p:sp>
        <p:nvSpPr>
          <p:cNvPr id="3" name="Content Placeholder 2"/>
          <p:cNvSpPr>
            <a:spLocks noGrp="1"/>
          </p:cNvSpPr>
          <p:nvPr>
            <p:ph idx="1"/>
          </p:nvPr>
        </p:nvSpPr>
        <p:spPr>
          <a:xfrm>
            <a:off x="609600" y="1600202"/>
            <a:ext cx="10440000" cy="4680000"/>
          </a:xfrm>
        </p:spPr>
        <p:txBody>
          <a:bodyPr>
            <a:normAutofit/>
          </a:bodyPr>
          <a:lstStyle/>
          <a:p>
            <a:pPr marL="801688" indent="-273050"/>
            <a:r>
              <a:rPr lang="en-GB" sz="2000" dirty="0"/>
              <a:t>2017</a:t>
            </a:r>
          </a:p>
          <a:p>
            <a:pPr marL="1201738" lvl="1" indent="-273050"/>
            <a:r>
              <a:rPr lang="en-GB" sz="2000" dirty="0"/>
              <a:t>November	Survey results collated and analysed</a:t>
            </a:r>
          </a:p>
          <a:p>
            <a:pPr marL="1201738" lvl="1" indent="-273050"/>
            <a:r>
              <a:rPr lang="en-GB" sz="2000" dirty="0"/>
              <a:t>December	Website launched and survey results published</a:t>
            </a:r>
          </a:p>
          <a:p>
            <a:pPr marL="1201738" lvl="1" indent="-273050"/>
            <a:r>
              <a:rPr lang="en-GB" sz="2000" dirty="0"/>
              <a:t>December	Site visit to determine work required</a:t>
            </a:r>
          </a:p>
          <a:p>
            <a:pPr marL="1201738" lvl="1" indent="-273050"/>
            <a:r>
              <a:rPr lang="en-GB" sz="2000" dirty="0"/>
              <a:t>December	Ashton Hayes Community Hub Ltd formed</a:t>
            </a:r>
          </a:p>
          <a:p>
            <a:pPr marL="1201738" lvl="1" indent="-273050"/>
            <a:r>
              <a:rPr lang="en-GB" sz="2000" dirty="0"/>
              <a:t>December	Formal offer made</a:t>
            </a:r>
          </a:p>
          <a:p>
            <a:pPr marL="801688" indent="-273050">
              <a:tabLst>
                <a:tab pos="803275" algn="l"/>
              </a:tabLst>
            </a:pPr>
            <a:r>
              <a:rPr lang="en-GB" sz="2000" dirty="0"/>
              <a:t>2018</a:t>
            </a:r>
          </a:p>
          <a:p>
            <a:pPr marL="1201738" lvl="1" indent="-273050">
              <a:tabLst>
                <a:tab pos="803275" algn="l"/>
              </a:tabLst>
            </a:pPr>
            <a:r>
              <a:rPr lang="en-GB" sz="2000" dirty="0"/>
              <a:t>January	Work on the Business Plan and Prospectus begins</a:t>
            </a:r>
          </a:p>
          <a:p>
            <a:pPr marL="1201738" lvl="1" indent="-273050"/>
            <a:r>
              <a:rPr lang="en-GB" sz="2000" dirty="0"/>
              <a:t>January	Funding applied for</a:t>
            </a:r>
          </a:p>
          <a:p>
            <a:pPr marL="1201738" lvl="1" indent="-273050"/>
            <a:r>
              <a:rPr lang="en-GB" sz="2000" dirty="0"/>
              <a:t>February	Publicity material produced</a:t>
            </a:r>
          </a:p>
          <a:p>
            <a:pPr marL="1201738" lvl="1" indent="-273050"/>
            <a:r>
              <a:rPr lang="en-GB" sz="2000" dirty="0"/>
              <a:t>February	Business Plan and Prospectus finalised</a:t>
            </a:r>
          </a:p>
          <a:p>
            <a:pPr marL="1201738" lvl="1" indent="-273050"/>
            <a:r>
              <a:rPr lang="en-GB" sz="2000" dirty="0"/>
              <a:t>Today	Share Offer Meeting</a:t>
            </a:r>
          </a:p>
          <a:p>
            <a:pPr marL="1201738" lvl="1" indent="-273050"/>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6"/>
            <a:ext cx="10515600" cy="1118442"/>
          </a:xfrm>
        </p:spPr>
        <p:txBody>
          <a:bodyPr/>
          <a:lstStyle/>
          <a:p>
            <a:r>
              <a:rPr lang="en-GB" dirty="0"/>
              <a:t>Ashton Hayes Community Hub Ltd</a:t>
            </a:r>
          </a:p>
        </p:txBody>
      </p:sp>
      <p:sp>
        <p:nvSpPr>
          <p:cNvPr id="3" name="Content Placeholder 2"/>
          <p:cNvSpPr>
            <a:spLocks noGrp="1"/>
          </p:cNvSpPr>
          <p:nvPr>
            <p:ph idx="1"/>
          </p:nvPr>
        </p:nvSpPr>
        <p:spPr>
          <a:xfrm>
            <a:off x="838202" y="1940559"/>
            <a:ext cx="10515600" cy="3879473"/>
          </a:xfrm>
        </p:spPr>
        <p:txBody>
          <a:bodyPr>
            <a:normAutofit fontScale="92500" lnSpcReduction="10000"/>
          </a:bodyPr>
          <a:lstStyle/>
          <a:p>
            <a:r>
              <a:rPr lang="en-GB" dirty="0"/>
              <a:t>Has been set up as a Community Benefit Society</a:t>
            </a:r>
          </a:p>
          <a:p>
            <a:r>
              <a:rPr lang="en-GB" dirty="0"/>
              <a:t>It is able to borrow monies against the asset</a:t>
            </a:r>
          </a:p>
          <a:p>
            <a:r>
              <a:rPr lang="en-GB" dirty="0"/>
              <a:t>It is able to issue shares</a:t>
            </a:r>
          </a:p>
          <a:p>
            <a:r>
              <a:rPr lang="en-GB" dirty="0"/>
              <a:t>It is able to limit the liability of participants</a:t>
            </a:r>
          </a:p>
          <a:p>
            <a:r>
              <a:rPr lang="en-GB" dirty="0"/>
              <a:t>It is legally sound and meets requirements of official bodies</a:t>
            </a:r>
          </a:p>
          <a:p>
            <a:r>
              <a:rPr lang="en-GB" dirty="0"/>
              <a:t>Actively seeks and takes on board advice from experienced bodies such as Plunkett</a:t>
            </a:r>
          </a:p>
        </p:txBody>
      </p:sp>
    </p:spTree>
    <p:extLst>
      <p:ext uri="{BB962C8B-B14F-4D97-AF65-F5344CB8AC3E}">
        <p14:creationId xmlns="" xmlns:p14="http://schemas.microsoft.com/office/powerpoint/2010/main" val="291521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Share Offer</a:t>
            </a:r>
          </a:p>
        </p:txBody>
      </p:sp>
      <p:sp>
        <p:nvSpPr>
          <p:cNvPr id="3" name="Content Placeholder 2"/>
          <p:cNvSpPr>
            <a:spLocks noGrp="1"/>
          </p:cNvSpPr>
          <p:nvPr>
            <p:ph idx="1"/>
          </p:nvPr>
        </p:nvSpPr>
        <p:spPr/>
        <p:txBody>
          <a:bodyPr>
            <a:normAutofit fontScale="40000" lnSpcReduction="20000"/>
          </a:bodyPr>
          <a:lstStyle/>
          <a:p>
            <a:pPr marL="0" indent="0">
              <a:buNone/>
            </a:pPr>
            <a:r>
              <a:rPr lang="en-GB" sz="5900" dirty="0"/>
              <a:t>Currently being prepared for distribution to all properties and contains :-</a:t>
            </a:r>
          </a:p>
          <a:p>
            <a:r>
              <a:rPr lang="en-GB" sz="4400" dirty="0"/>
              <a:t>Share Offer Summary</a:t>
            </a:r>
          </a:p>
          <a:p>
            <a:r>
              <a:rPr lang="en-GB" sz="4400" dirty="0"/>
              <a:t>Statement of Our vision and the benefits to the community</a:t>
            </a:r>
          </a:p>
          <a:p>
            <a:r>
              <a:rPr lang="en-GB" sz="4400" dirty="0"/>
              <a:t>Outline of our business model</a:t>
            </a:r>
          </a:p>
          <a:p>
            <a:r>
              <a:rPr lang="en-GB" sz="4400" dirty="0"/>
              <a:t>Actions to secure the Golden Lion</a:t>
            </a:r>
          </a:p>
          <a:p>
            <a:r>
              <a:rPr lang="en-GB" sz="4400" dirty="0"/>
              <a:t>Summary five year financial forecasts &amp; capital repayments</a:t>
            </a:r>
          </a:p>
          <a:p>
            <a:r>
              <a:rPr lang="en-GB" sz="4400" dirty="0"/>
              <a:t>Key risks and mitigations</a:t>
            </a:r>
          </a:p>
          <a:p>
            <a:r>
              <a:rPr lang="en-GB" sz="4400" dirty="0"/>
              <a:t>Details of how you can be involved</a:t>
            </a:r>
          </a:p>
          <a:p>
            <a:r>
              <a:rPr lang="en-GB" sz="4400" dirty="0"/>
              <a:t>Introduces the interim management committee</a:t>
            </a:r>
          </a:p>
          <a:p>
            <a:r>
              <a:rPr lang="en-GB" sz="4400" dirty="0"/>
              <a:t>Details of the Share issue</a:t>
            </a:r>
          </a:p>
          <a:p>
            <a:r>
              <a:rPr lang="en-GB" sz="4400" dirty="0"/>
              <a:t>Typical questions and answers</a:t>
            </a:r>
          </a:p>
          <a:p>
            <a:r>
              <a:rPr lang="en-GB" sz="4400" dirty="0"/>
              <a:t>Application procedure</a:t>
            </a:r>
          </a:p>
          <a:p>
            <a:r>
              <a:rPr lang="en-GB" sz="4400" dirty="0"/>
              <a:t>Application form</a:t>
            </a:r>
          </a:p>
          <a:p>
            <a:endParaRPr lang="en-GB" dirty="0"/>
          </a:p>
        </p:txBody>
      </p:sp>
    </p:spTree>
    <p:extLst>
      <p:ext uri="{BB962C8B-B14F-4D97-AF65-F5344CB8AC3E}">
        <p14:creationId xmlns="" xmlns:p14="http://schemas.microsoft.com/office/powerpoint/2010/main" val="42979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We Investing in??</a:t>
            </a:r>
          </a:p>
        </p:txBody>
      </p:sp>
      <p:sp>
        <p:nvSpPr>
          <p:cNvPr id="27" name="Content Placeholder 26"/>
          <p:cNvSpPr>
            <a:spLocks noGrp="1"/>
          </p:cNvSpPr>
          <p:nvPr>
            <p:ph idx="1"/>
          </p:nvPr>
        </p:nvSpPr>
        <p:spPr>
          <a:xfrm>
            <a:off x="808074" y="1637415"/>
            <a:ext cx="10313582" cy="4488752"/>
          </a:xfrm>
        </p:spPr>
        <p:txBody>
          <a:bodyPr>
            <a:normAutofit lnSpcReduction="10000"/>
          </a:bodyPr>
          <a:lstStyle/>
          <a:p>
            <a:pPr>
              <a:buClr>
                <a:srgbClr val="000000"/>
              </a:buClr>
              <a:buSzPct val="100000"/>
            </a:pPr>
            <a:r>
              <a:rPr lang="en-GB" dirty="0"/>
              <a:t>You are buying a share of the CBS ‘Ashton Hayes Community Hub Ltd’</a:t>
            </a:r>
          </a:p>
          <a:p>
            <a:r>
              <a:rPr lang="en-GB" dirty="0"/>
              <a:t>That organisation owns and manages an asset, the Golden Lion</a:t>
            </a:r>
          </a:p>
          <a:p>
            <a:r>
              <a:rPr lang="en-GB" dirty="0"/>
              <a:t>You are investing in a highly valued Community Asset</a:t>
            </a:r>
          </a:p>
          <a:p>
            <a:r>
              <a:rPr lang="en-GB" dirty="0"/>
              <a:t>A Share Offer awarded the Community Shares Quality Award</a:t>
            </a:r>
          </a:p>
          <a:p>
            <a:r>
              <a:rPr lang="en-GB" dirty="0"/>
              <a:t>What condition is the asset in currently?</a:t>
            </a:r>
          </a:p>
          <a:p>
            <a:pPr algn="ctr">
              <a:buNone/>
            </a:pP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descr="2.jpg"/>
          <p:cNvPicPr>
            <a:picLocks noChangeAspect="1"/>
          </p:cNvPicPr>
          <p:nvPr/>
        </p:nvPicPr>
        <p:blipFill>
          <a:blip r:embed="rId2" cstate="print"/>
          <a:stretch>
            <a:fillRect/>
          </a:stretch>
        </p:blipFill>
        <p:spPr>
          <a:xfrm>
            <a:off x="716692" y="0"/>
            <a:ext cx="5143500" cy="6858000"/>
          </a:xfrm>
          <a:prstGeom prst="rect">
            <a:avLst/>
          </a:prstGeom>
        </p:spPr>
      </p:pic>
      <p:pic>
        <p:nvPicPr>
          <p:cNvPr id="8" name="Picture 7" descr="3.jpg"/>
          <p:cNvPicPr>
            <a:picLocks noChangeAspect="1"/>
          </p:cNvPicPr>
          <p:nvPr/>
        </p:nvPicPr>
        <p:blipFill>
          <a:blip r:embed="rId3" cstate="print"/>
          <a:stretch>
            <a:fillRect/>
          </a:stretch>
        </p:blipFill>
        <p:spPr>
          <a:xfrm>
            <a:off x="6270025" y="0"/>
            <a:ext cx="51435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share offer">
      <a:dk1>
        <a:sysClr val="windowText" lastClr="000000"/>
      </a:dk1>
      <a:lt1>
        <a:sysClr val="window" lastClr="FFFFFF"/>
      </a:lt1>
      <a:dk2>
        <a:srgbClr val="1F497D"/>
      </a:dk2>
      <a:lt2>
        <a:srgbClr val="EEECE1"/>
      </a:lt2>
      <a:accent1>
        <a:srgbClr val="000000"/>
      </a:accent1>
      <a:accent2>
        <a:srgbClr val="366092"/>
      </a:accent2>
      <a:accent3>
        <a:srgbClr val="76923C"/>
      </a:accent3>
      <a:accent4>
        <a:srgbClr val="8064A2"/>
      </a:accent4>
      <a:accent5>
        <a:srgbClr val="4BACC6"/>
      </a:accent5>
      <a:accent6>
        <a:srgbClr val="F79646"/>
      </a:accent6>
      <a:hlink>
        <a:srgbClr val="0000FF"/>
      </a:hlink>
      <a:folHlink>
        <a:srgbClr val="800080"/>
      </a:folHlink>
    </a:clrScheme>
    <a:fontScheme name="share off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TotalTime>
  <Words>1157</Words>
  <Application>Microsoft Office PowerPoint</Application>
  <PresentationFormat>Custom</PresentationFormat>
  <Paragraphs>190</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vt:lpstr>
      <vt:lpstr>Objective of this Meeting</vt:lpstr>
      <vt:lpstr>Agenda</vt:lpstr>
      <vt:lpstr>Background</vt:lpstr>
      <vt:lpstr>Progress since last Meeting</vt:lpstr>
      <vt:lpstr>Ashton Hayes Community Hub Ltd</vt:lpstr>
      <vt:lpstr>The Share Offer</vt:lpstr>
      <vt:lpstr>What are We Investing in??</vt:lpstr>
      <vt:lpstr>Slide 9</vt:lpstr>
      <vt:lpstr>Slide 10</vt:lpstr>
      <vt:lpstr>Slide 11</vt:lpstr>
      <vt:lpstr>Key Details of the Share Offer</vt:lpstr>
      <vt:lpstr>Slide 13</vt:lpstr>
      <vt:lpstr>Slide 14</vt:lpstr>
      <vt:lpstr>Slide 15</vt:lpstr>
      <vt:lpstr>Slide 16</vt:lpstr>
      <vt:lpstr>Numbers Responding to Pub Survey</vt:lpstr>
      <vt:lpstr>Responses to Pub Survey Questions</vt:lpstr>
      <vt:lpstr>Next Steps</vt:lpstr>
      <vt:lpstr>Q&amp;A and Keep in Touch</vt:lpstr>
      <vt:lpstr>Thank You to The Plunkett Foundation</vt:lpstr>
      <vt:lpstr>Let Us Know What You Want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Golden Lion Consultation</dc:title>
  <dc:creator>I Dossett</dc:creator>
  <cp:lastModifiedBy>Linda</cp:lastModifiedBy>
  <cp:revision>83</cp:revision>
  <cp:lastPrinted>2017-08-17T16:19:03Z</cp:lastPrinted>
  <dcterms:created xsi:type="dcterms:W3CDTF">2017-08-17T15:20:58Z</dcterms:created>
  <dcterms:modified xsi:type="dcterms:W3CDTF">2018-02-22T22:08:49Z</dcterms:modified>
</cp:coreProperties>
</file>